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57" r:id="rId4"/>
    <p:sldId id="261" r:id="rId5"/>
    <p:sldId id="258" r:id="rId6"/>
    <p:sldId id="264" r:id="rId7"/>
    <p:sldId id="262" r:id="rId8"/>
    <p:sldId id="259" r:id="rId9"/>
    <p:sldId id="260" r:id="rId10"/>
    <p:sldId id="265" r:id="rId11"/>
    <p:sldId id="266" r:id="rId12"/>
    <p:sldId id="267" r:id="rId13"/>
    <p:sldId id="268" r:id="rId14"/>
    <p:sldId id="273" r:id="rId15"/>
    <p:sldId id="274" r:id="rId16"/>
    <p:sldId id="275" r:id="rId17"/>
    <p:sldId id="269" r:id="rId18"/>
    <p:sldId id="270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Девиз урока: </a:t>
            </a:r>
            <a:br>
              <a:rPr lang="ru-RU" dirty="0" smtClean="0"/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«Ум заключается не только в знании, но и в умении прилагать знание на деле».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Аристотель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Свойства ядерных сил: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являются только силами притяжения;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 много раз больше кулоновских сил;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зависят от наличия заряда;</a:t>
            </a:r>
          </a:p>
          <a:p>
            <a:pPr lvl="0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короткодействующие: заметны на расстоянии 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≈ 2,2∙10</a:t>
            </a:r>
            <a:r>
              <a:rPr lang="ru-RU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-15 м;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взаимодействуют с ограниченным числом нуклонов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Силы притяжения между частицами входящими в состав ядра – ядерные силы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Из каких частиц состоит атом?                       </a:t>
            </a:r>
          </a:p>
          <a:p>
            <a:r>
              <a:rPr lang="ru-RU" dirty="0" smtClean="0"/>
              <a:t>2)Из каких частиц состоит атомное ядро?         </a:t>
            </a:r>
          </a:p>
          <a:p>
            <a:r>
              <a:rPr lang="ru-RU" dirty="0" smtClean="0"/>
              <a:t>3) Чему равно число электронов в атоме?         </a:t>
            </a:r>
          </a:p>
          <a:p>
            <a:r>
              <a:rPr lang="ru-RU" dirty="0" smtClean="0"/>
              <a:t>4) Чему равно число протонов в ядре? </a:t>
            </a:r>
          </a:p>
          <a:p>
            <a:r>
              <a:rPr lang="ru-RU" dirty="0" smtClean="0"/>
              <a:t>5) Что показывает зарядовое число Z?              </a:t>
            </a:r>
          </a:p>
          <a:p>
            <a:r>
              <a:rPr lang="ru-RU" dirty="0" smtClean="0"/>
              <a:t>6) Что показывает массовое число А?              </a:t>
            </a:r>
          </a:p>
          <a:p>
            <a:r>
              <a:rPr lang="ru-RU" dirty="0" smtClean="0"/>
              <a:t>7)  Что такое изотоп?                                           </a:t>
            </a:r>
          </a:p>
          <a:p>
            <a:r>
              <a:rPr lang="ru-RU" dirty="0" smtClean="0"/>
              <a:t>8) Чем отличаются изотопы одного и того же химического элемента?    </a:t>
            </a:r>
          </a:p>
          <a:p>
            <a:r>
              <a:rPr lang="ru-RU" dirty="0" smtClean="0"/>
              <a:t>9) Определите состав атома (число электронов, протонов и нейтронов) следующих химических элементов:    </a:t>
            </a:r>
            <a:r>
              <a:rPr lang="ru-RU" i="1" dirty="0" err="1" smtClean="0"/>
              <a:t>Са</a:t>
            </a:r>
            <a:r>
              <a:rPr lang="ru-RU" i="1" dirty="0" smtClean="0"/>
              <a:t>, </a:t>
            </a:r>
            <a:r>
              <a:rPr lang="en-US" i="1" dirty="0" err="1" smtClean="0"/>
              <a:t>Ge</a:t>
            </a:r>
            <a:r>
              <a:rPr lang="ru-RU" i="1" dirty="0" smtClean="0"/>
              <a:t>, </a:t>
            </a:r>
            <a:r>
              <a:rPr lang="en-US" i="1" dirty="0" err="1" smtClean="0"/>
              <a:t>Sn</a:t>
            </a:r>
            <a:r>
              <a:rPr lang="ru-RU" i="1" dirty="0" smtClean="0"/>
              <a:t>, Мо, </a:t>
            </a:r>
            <a:r>
              <a:rPr lang="en-US" i="1" dirty="0" smtClean="0"/>
              <a:t>Cu</a:t>
            </a:r>
            <a:r>
              <a:rPr lang="ru-RU" i="1" dirty="0" smtClean="0"/>
              <a:t>, </a:t>
            </a:r>
            <a:r>
              <a:rPr lang="en-US" i="1" dirty="0" smtClean="0"/>
              <a:t>W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Закрепление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715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Название вещества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Символ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Массовое число,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A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Зарядовое число,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Z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Число нейтронов,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Гелий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Cu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Германий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97000"/>
          <a:ext cx="6096000" cy="2715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Название вещества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Символ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Массовое число,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A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Зарядовое число,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Z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Число нейтронов,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Гелий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He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Cu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Литий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Германий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Фтор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C0504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1500166" y="1357298"/>
          <a:ext cx="3892406" cy="810918"/>
        </p:xfrm>
        <a:graphic>
          <a:graphicData uri="http://schemas.openxmlformats.org/presentationml/2006/ole">
            <p:oleObj spid="_x0000_s6150" name="Формула" r:id="rId3" imgW="1130300" imgH="228600" progId="Equation.3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571604" y="500042"/>
          <a:ext cx="3938744" cy="857256"/>
        </p:xfrm>
        <a:graphic>
          <a:graphicData uri="http://schemas.openxmlformats.org/presentationml/2006/ole">
            <p:oleObj spid="_x0000_s6149" name="Формула" r:id="rId4" imgW="1143000" imgH="24130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285852" y="3571876"/>
          <a:ext cx="3892406" cy="810918"/>
        </p:xfrm>
        <a:graphic>
          <a:graphicData uri="http://schemas.openxmlformats.org/presentationml/2006/ole">
            <p:oleObj spid="_x0000_s6148" name="Формула" r:id="rId5" imgW="1130300" imgH="22860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428728" y="2214554"/>
          <a:ext cx="3382686" cy="857256"/>
        </p:xfrm>
        <a:graphic>
          <a:graphicData uri="http://schemas.openxmlformats.org/presentationml/2006/ole">
            <p:oleObj spid="_x0000_s6147" name="Формула" r:id="rId6" imgW="977900" imgH="241300" progId="Equation.3">
              <p:embed/>
            </p:oleObj>
          </a:graphicData>
        </a:graphic>
      </p:graphicFrame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285852" y="4643446"/>
          <a:ext cx="4100927" cy="857256"/>
        </p:xfrm>
        <a:graphic>
          <a:graphicData uri="http://schemas.openxmlformats.org/presentationml/2006/ole">
            <p:oleObj spid="_x0000_s6146" name="Формула" r:id="rId7" imgW="1193800" imgH="241300" progId="Equation.3">
              <p:embed/>
            </p:oleObj>
          </a:graphicData>
        </a:graphic>
      </p:graphicFrame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1214414" y="5715016"/>
          <a:ext cx="5745932" cy="857256"/>
        </p:xfrm>
        <a:graphic>
          <a:graphicData uri="http://schemas.openxmlformats.org/presentationml/2006/ole">
            <p:oleObj spid="_x0000_s6145" name="Формула" r:id="rId8" imgW="1575445" imgH="336331" progId="Equation.3">
              <p:embed/>
            </p:oleObj>
          </a:graphicData>
        </a:graphic>
      </p:graphicFrame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147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2181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1476375"/>
            <a:ext cx="13067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2181225"/>
            <a:ext cx="49885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39" name="Object 19"/>
          <p:cNvGraphicFramePr>
            <a:graphicFrameLocks noChangeAspect="1"/>
          </p:cNvGraphicFramePr>
          <p:nvPr/>
        </p:nvGraphicFramePr>
        <p:xfrm>
          <a:off x="1357289" y="1285860"/>
          <a:ext cx="2928959" cy="610200"/>
        </p:xfrm>
        <a:graphic>
          <a:graphicData uri="http://schemas.openxmlformats.org/presentationml/2006/ole">
            <p:oleObj spid="_x0000_s5139" name="Формула" r:id="rId3" imgW="1130300" imgH="228600" progId="Equation.3">
              <p:embed/>
            </p:oleObj>
          </a:graphicData>
        </a:graphic>
      </p:graphicFrame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1357289" y="2357430"/>
          <a:ext cx="2625829" cy="571504"/>
        </p:xfrm>
        <a:graphic>
          <a:graphicData uri="http://schemas.openxmlformats.org/presentationml/2006/ole">
            <p:oleObj spid="_x0000_s5138" name="Формула" r:id="rId4" imgW="1143000" imgH="241300" progId="Equation.3">
              <p:embed/>
            </p:oleObj>
          </a:graphicData>
        </a:graphic>
      </p:graphicFrame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1285851" y="3071810"/>
          <a:ext cx="2743219" cy="571504"/>
        </p:xfrm>
        <a:graphic>
          <a:graphicData uri="http://schemas.openxmlformats.org/presentationml/2006/ole">
            <p:oleObj spid="_x0000_s5137" name="Формула" r:id="rId5" imgW="1130300" imgH="228600" progId="Equation.3">
              <p:embed/>
            </p:oleObj>
          </a:graphicData>
        </a:graphic>
      </p:graphicFrame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1428727" y="3857628"/>
          <a:ext cx="2857521" cy="724166"/>
        </p:xfrm>
        <a:graphic>
          <a:graphicData uri="http://schemas.openxmlformats.org/presentationml/2006/ole">
            <p:oleObj spid="_x0000_s5136" name="Формула" r:id="rId6" imgW="977900" imgH="241300" progId="Equation.3">
              <p:embed/>
            </p:oleObj>
          </a:graphicData>
        </a:graphic>
      </p:graphicFrame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1285853" y="4739099"/>
          <a:ext cx="3643337" cy="761602"/>
        </p:xfrm>
        <a:graphic>
          <a:graphicData uri="http://schemas.openxmlformats.org/presentationml/2006/ole">
            <p:oleObj spid="_x0000_s5135" name="Формула" r:id="rId7" imgW="1193800" imgH="241300" progId="Equation.3">
              <p:embed/>
            </p:oleObj>
          </a:graphicData>
        </a:graphic>
      </p:graphicFrame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1214413" y="5715016"/>
          <a:ext cx="4788277" cy="714380"/>
        </p:xfrm>
        <a:graphic>
          <a:graphicData uri="http://schemas.openxmlformats.org/presentationml/2006/ole">
            <p:oleObj spid="_x0000_s5134" name="Формула" r:id="rId8" imgW="1575445" imgH="336331" progId="Equation.3">
              <p:embed/>
            </p:oleObj>
          </a:graphicData>
        </a:graphic>
      </p:graphicFrame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4429124" y="16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0" y="1143000"/>
            <a:ext cx="1261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3929058" y="3500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3786182" y="435769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5000628" y="5286388"/>
            <a:ext cx="39290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6143636" y="628652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106988" y="2334925"/>
            <a:ext cx="228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C0504D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endParaRPr lang="ru-RU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 fontScale="55000" lnSpcReduction="20000"/>
          </a:bodyPr>
          <a:lstStyle/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Закончите фразу: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Атом любого химического элемента состоит из…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Ядро любого химического элемента состоит из…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Сумму протонов и нейтронов называют …,  в периодической системе Д.И. Менделеева массовое число равно….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 периодической системе Д.И. Менделеева число протонов в ядре равно …, и называется ….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Число нейтронов в ядре равно … (разности массового и зарядового числа)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Протоны и нейтроны удерживаются в ядре …. (ядерными силами)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Изотопы – это… (разновидности одного и того же химического элемента, различающиеся по массе атомных ядер).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Энергия связи – это… (энергия, необходимая для расщепления ядра на отдельные нуклоны).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Ядерной реакцией называется … (изменение атомных ядер при взаимодействии их с элементарными частицами или друг с другом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Д/</a:t>
            </a:r>
            <a:r>
              <a:rPr lang="ru-RU" dirty="0" err="1" smtClean="0"/>
              <a:t>з</a:t>
            </a:r>
            <a:r>
              <a:rPr lang="ru-RU" dirty="0" smtClean="0"/>
              <a:t>: §61, 62 упр. 45 (учебник:  А.В. </a:t>
            </a:r>
            <a:r>
              <a:rPr lang="ru-RU" dirty="0" err="1" smtClean="0"/>
              <a:t>Перышкин</a:t>
            </a:r>
            <a:r>
              <a:rPr lang="ru-RU" dirty="0" smtClean="0"/>
              <a:t>,  Е.М. </a:t>
            </a:r>
            <a:r>
              <a:rPr lang="ru-RU" dirty="0" err="1" smtClean="0"/>
              <a:t>Гутник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Сегодня на уроке</a:t>
            </a:r>
          </a:p>
          <a:p>
            <a:r>
              <a:rPr lang="ru-RU" dirty="0" smtClean="0"/>
              <a:t>Я почувствовал …</a:t>
            </a:r>
            <a:br>
              <a:rPr lang="ru-RU" dirty="0" smtClean="0"/>
            </a:br>
            <a:r>
              <a:rPr lang="ru-RU" dirty="0" smtClean="0"/>
              <a:t>Я понял …</a:t>
            </a:r>
            <a:br>
              <a:rPr lang="ru-RU" dirty="0" smtClean="0"/>
            </a:br>
            <a:r>
              <a:rPr lang="ru-RU" dirty="0" smtClean="0"/>
              <a:t>Я буду …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«Не стыдно не знать, стыдно не учиться!»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143008"/>
          </a:xfrm>
        </p:spPr>
        <p:txBody>
          <a:bodyPr>
            <a:normAutofit/>
          </a:bodyPr>
          <a:lstStyle/>
          <a:p>
            <a:r>
              <a:rPr lang="ru-RU" dirty="0" smtClean="0"/>
              <a:t>Тема урока: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643050"/>
            <a:ext cx="6400800" cy="4210064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Состав атомного ядра.  Ядерные силы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Образовательные:</a:t>
            </a:r>
          </a:p>
          <a:p>
            <a:pPr lvl="0"/>
            <a:r>
              <a:rPr lang="ru-RU" dirty="0" smtClean="0"/>
              <a:t>Повторить, обобщить и углубить знания о составе атомных ядер;</a:t>
            </a:r>
          </a:p>
          <a:p>
            <a:pPr lvl="0"/>
            <a:r>
              <a:rPr lang="ru-RU" dirty="0" smtClean="0"/>
              <a:t>Сформировать понятие «изотопы веществ»;</a:t>
            </a:r>
          </a:p>
          <a:p>
            <a:pPr lvl="0"/>
            <a:r>
              <a:rPr lang="ru-RU" dirty="0" smtClean="0"/>
              <a:t>Сформировать понятие «ядерная сила»;</a:t>
            </a:r>
          </a:p>
          <a:p>
            <a:pPr lvl="0"/>
            <a:r>
              <a:rPr lang="ru-RU" dirty="0" smtClean="0"/>
              <a:t>Изучить свойства ядерных сил;</a:t>
            </a:r>
          </a:p>
          <a:p>
            <a:r>
              <a:rPr lang="ru-RU" dirty="0" smtClean="0"/>
              <a:t>Развивающие:</a:t>
            </a:r>
          </a:p>
          <a:p>
            <a:pPr lvl="0"/>
            <a:r>
              <a:rPr lang="ru-RU" dirty="0" smtClean="0"/>
              <a:t>Развить умения совершать мыслительные операции: анализ, синтез, систематизацию, сравнение, конкретизация;</a:t>
            </a:r>
          </a:p>
          <a:p>
            <a:pPr lvl="0"/>
            <a:r>
              <a:rPr lang="ru-RU" dirty="0" smtClean="0"/>
              <a:t>Развивать интерес к физике;</a:t>
            </a:r>
          </a:p>
          <a:p>
            <a:pPr lvl="0"/>
            <a:r>
              <a:rPr lang="ru-RU" dirty="0" smtClean="0"/>
              <a:t>Показать связь теоретических знаний с практикой;</a:t>
            </a:r>
          </a:p>
          <a:p>
            <a:pPr lvl="0"/>
            <a:r>
              <a:rPr lang="ru-RU" dirty="0" smtClean="0"/>
              <a:t>Научить пользоваться Периодической системой Менделеева для определения состава атомного ядра;</a:t>
            </a:r>
          </a:p>
          <a:p>
            <a:pPr lvl="0"/>
            <a:r>
              <a:rPr lang="ru-RU" dirty="0" smtClean="0"/>
              <a:t>Продолжить формирование умения применять теоретические знания при решении задач;</a:t>
            </a:r>
          </a:p>
          <a:p>
            <a:pPr lvl="0"/>
            <a:r>
              <a:rPr lang="ru-RU" dirty="0" smtClean="0"/>
              <a:t>Способствовать развитию гибкого мышления учащихся;</a:t>
            </a:r>
          </a:p>
          <a:p>
            <a:pPr lvl="0"/>
            <a:r>
              <a:rPr lang="ru-RU" dirty="0" smtClean="0"/>
              <a:t>Способствовать развитию у учащихся внимания;</a:t>
            </a:r>
          </a:p>
          <a:p>
            <a:r>
              <a:rPr lang="ru-RU" dirty="0" smtClean="0"/>
              <a:t>Воспитывающие: </a:t>
            </a:r>
          </a:p>
          <a:p>
            <a:pPr lvl="0"/>
            <a:r>
              <a:rPr lang="ru-RU" dirty="0" smtClean="0"/>
              <a:t>Воспитание целостной картинки мира;</a:t>
            </a:r>
          </a:p>
          <a:p>
            <a:pPr lvl="0"/>
            <a:r>
              <a:rPr lang="ru-RU" dirty="0" smtClean="0"/>
              <a:t>Воспитать умение использовать знания, полученные учащимися при изучении других предметов;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Ядро имеет форму шара </a:t>
            </a:r>
            <a:r>
              <a:rPr lang="en-US" dirty="0" smtClean="0"/>
              <a:t>R</a:t>
            </a:r>
            <a:r>
              <a:rPr lang="ru-RU" dirty="0" smtClean="0"/>
              <a:t> ≈10</a:t>
            </a:r>
            <a:r>
              <a:rPr lang="ru-RU" baseline="30000" dirty="0" smtClean="0"/>
              <a:t>-15</a:t>
            </a:r>
            <a:r>
              <a:rPr lang="ru-RU" dirty="0" smtClean="0"/>
              <a:t> м, в нем сконцентрировано приблизительно 99,96% всей массы атома,  </a:t>
            </a:r>
            <a:r>
              <a:rPr lang="ru-RU" dirty="0" err="1" smtClean="0"/>
              <a:t>ρ </a:t>
            </a:r>
            <a:r>
              <a:rPr lang="ru-RU" dirty="0" smtClean="0"/>
              <a:t>= 2,7∙1017 кг/м³.</a:t>
            </a:r>
          </a:p>
          <a:p>
            <a:r>
              <a:rPr lang="ru-RU" b="1" i="1" dirty="0" smtClean="0"/>
              <a:t>Протон</a:t>
            </a:r>
            <a:r>
              <a:rPr lang="ru-RU" dirty="0" smtClean="0"/>
              <a:t>: </a:t>
            </a:r>
            <a:r>
              <a:rPr lang="ru-RU" dirty="0" err="1" smtClean="0"/>
              <a:t>р</a:t>
            </a:r>
            <a:r>
              <a:rPr lang="ru-RU" dirty="0" smtClean="0"/>
              <a:t> (1919 г), время жизни 10³¹ лет, </a:t>
            </a:r>
            <a:r>
              <a:rPr lang="en-US" dirty="0" smtClean="0"/>
              <a:t>m</a:t>
            </a:r>
            <a:r>
              <a:rPr lang="ru-RU" dirty="0" smtClean="0"/>
              <a:t> = 1836,2</a:t>
            </a:r>
            <a:r>
              <a:rPr lang="en-US" dirty="0" smtClean="0"/>
              <a:t>m</a:t>
            </a:r>
            <a:r>
              <a:rPr lang="en-US" baseline="-25000" dirty="0" smtClean="0"/>
              <a:t>e</a:t>
            </a:r>
            <a:r>
              <a:rPr lang="ru-RU" dirty="0" smtClean="0"/>
              <a:t>, 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p</a:t>
            </a:r>
            <a:r>
              <a:rPr lang="ru-RU" dirty="0" smtClean="0"/>
              <a:t> = +</a:t>
            </a:r>
            <a:r>
              <a:rPr lang="en-US" dirty="0" smtClean="0"/>
              <a:t>e</a:t>
            </a:r>
            <a:endParaRPr lang="ru-RU" dirty="0" smtClean="0"/>
          </a:p>
          <a:p>
            <a:r>
              <a:rPr lang="ru-RU" b="1" i="1" dirty="0" smtClean="0"/>
              <a:t>Нейтрон</a:t>
            </a:r>
            <a:r>
              <a:rPr lang="ru-RU" dirty="0" smtClean="0"/>
              <a:t>: </a:t>
            </a:r>
            <a:r>
              <a:rPr lang="en-US" dirty="0" smtClean="0"/>
              <a:t>n</a:t>
            </a:r>
            <a:r>
              <a:rPr lang="ru-RU" dirty="0" smtClean="0"/>
              <a:t>, </a:t>
            </a:r>
            <a:r>
              <a:rPr lang="en-US" dirty="0" smtClean="0"/>
              <a:t>q</a:t>
            </a:r>
            <a:r>
              <a:rPr lang="ru-RU" dirty="0" smtClean="0"/>
              <a:t>=0, время жизни вне ядра 15 мин, </a:t>
            </a:r>
            <a:r>
              <a:rPr lang="en-US" dirty="0" smtClean="0"/>
              <a:t>m</a:t>
            </a:r>
            <a:r>
              <a:rPr lang="ru-RU" dirty="0" smtClean="0"/>
              <a:t>=1838,7</a:t>
            </a:r>
            <a:r>
              <a:rPr lang="en-US" dirty="0" smtClean="0"/>
              <a:t>m</a:t>
            </a:r>
            <a:r>
              <a:rPr lang="en-US" baseline="-25000" dirty="0" smtClean="0"/>
              <a:t>e</a:t>
            </a:r>
            <a:endParaRPr lang="ru-RU" dirty="0" smtClean="0"/>
          </a:p>
          <a:p>
            <a:r>
              <a:rPr lang="ru-RU" dirty="0" smtClean="0"/>
              <a:t>Обе эти частицы часто называют еще </a:t>
            </a:r>
            <a:r>
              <a:rPr lang="ru-RU" b="1" i="1" dirty="0" smtClean="0"/>
              <a:t>нуклонами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Нейтронно</a:t>
            </a:r>
            <a:r>
              <a:rPr lang="ru-RU" b="1" dirty="0" smtClean="0"/>
              <a:t> - протонная модель атомного ядра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festival.1september.ru/articles/620527/presentation/08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001056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festival.1september.ru/articles/620527/presentation/2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215370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festival.1september.ru/articles/620527/presentation/25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35824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400"/>
              </a:spcBef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 smtClean="0"/>
              <a:t> </a:t>
            </a:r>
            <a:r>
              <a:rPr lang="en-GB" dirty="0" err="1" smtClean="0"/>
              <a:t>Масса</a:t>
            </a:r>
            <a:r>
              <a:rPr lang="en-GB" dirty="0" smtClean="0"/>
              <a:t> </a:t>
            </a:r>
            <a:r>
              <a:rPr lang="en-GB" dirty="0" err="1" smtClean="0"/>
              <a:t>атомов</a:t>
            </a:r>
            <a:r>
              <a:rPr lang="en-GB" dirty="0" smtClean="0"/>
              <a:t> </a:t>
            </a:r>
            <a:r>
              <a:rPr lang="en-GB" dirty="0" err="1" smtClean="0"/>
              <a:t>определяется</a:t>
            </a:r>
            <a:r>
              <a:rPr lang="en-GB" dirty="0" smtClean="0"/>
              <a:t> </a:t>
            </a:r>
            <a:r>
              <a:rPr lang="en-GB" dirty="0" err="1" smtClean="0"/>
              <a:t>массой</a:t>
            </a:r>
            <a:r>
              <a:rPr lang="en-GB" dirty="0" smtClean="0"/>
              <a:t> </a:t>
            </a:r>
            <a:r>
              <a:rPr lang="en-GB" dirty="0" err="1" smtClean="0"/>
              <a:t>ядра</a:t>
            </a:r>
            <a:r>
              <a:rPr lang="en-GB" dirty="0" smtClean="0"/>
              <a:t>. </a:t>
            </a:r>
            <a:r>
              <a:rPr lang="en-GB" dirty="0" err="1" smtClean="0"/>
              <a:t>Для</a:t>
            </a:r>
            <a:r>
              <a:rPr lang="en-GB" dirty="0" smtClean="0"/>
              <a:t> </a:t>
            </a:r>
            <a:r>
              <a:rPr lang="en-GB" dirty="0" err="1" smtClean="0"/>
              <a:t>характеристики</a:t>
            </a:r>
            <a:r>
              <a:rPr lang="en-GB" dirty="0" smtClean="0"/>
              <a:t> </a:t>
            </a:r>
            <a:r>
              <a:rPr lang="en-GB" dirty="0" err="1" smtClean="0"/>
              <a:t>массы</a:t>
            </a:r>
            <a:r>
              <a:rPr lang="en-GB" dirty="0" smtClean="0"/>
              <a:t> </a:t>
            </a:r>
            <a:r>
              <a:rPr lang="en-GB" dirty="0" err="1" smtClean="0"/>
              <a:t>атома</a:t>
            </a:r>
            <a:r>
              <a:rPr lang="en-GB" dirty="0" smtClean="0"/>
              <a:t> </a:t>
            </a:r>
            <a:r>
              <a:rPr lang="en-GB" dirty="0" err="1" smtClean="0"/>
              <a:t>используют</a:t>
            </a:r>
            <a:r>
              <a:rPr lang="en-GB" dirty="0" smtClean="0"/>
              <a:t> </a:t>
            </a:r>
            <a:r>
              <a:rPr lang="en-GB" dirty="0" err="1" smtClean="0"/>
              <a:t>величину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«</a:t>
            </a:r>
            <a:r>
              <a:rPr lang="en-GB" b="1" dirty="0" err="1" smtClean="0">
                <a:solidFill>
                  <a:srgbClr val="FF0000"/>
                </a:solidFill>
              </a:rPr>
              <a:t>массовое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число</a:t>
            </a:r>
            <a:r>
              <a:rPr lang="en-GB" dirty="0" smtClean="0">
                <a:solidFill>
                  <a:srgbClr val="FF0000"/>
                </a:solidFill>
              </a:rPr>
              <a:t>»: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 smtClean="0"/>
              <a:t>                         А = N + Z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dirty="0" smtClean="0"/>
              <a:t>А – </a:t>
            </a:r>
            <a:r>
              <a:rPr lang="en-GB" dirty="0" err="1" smtClean="0"/>
              <a:t>массовое</a:t>
            </a:r>
            <a:r>
              <a:rPr lang="en-GB" dirty="0" smtClean="0"/>
              <a:t> </a:t>
            </a:r>
            <a:r>
              <a:rPr lang="en-GB" dirty="0" err="1" smtClean="0"/>
              <a:t>число</a:t>
            </a:r>
            <a:r>
              <a:rPr lang="en-GB" dirty="0" smtClean="0"/>
              <a:t>, N – </a:t>
            </a:r>
            <a:r>
              <a:rPr lang="en-GB" dirty="0" err="1" smtClean="0"/>
              <a:t>количество</a:t>
            </a:r>
            <a:r>
              <a:rPr lang="en-GB" dirty="0" smtClean="0"/>
              <a:t> </a:t>
            </a:r>
            <a:r>
              <a:rPr lang="en-GB" dirty="0" err="1" smtClean="0"/>
              <a:t>нейтронов</a:t>
            </a:r>
            <a:r>
              <a:rPr lang="en-GB" dirty="0" smtClean="0"/>
              <a:t>, Z – </a:t>
            </a:r>
            <a:r>
              <a:rPr lang="en-GB" dirty="0" err="1" smtClean="0"/>
              <a:t>количество</a:t>
            </a:r>
            <a:r>
              <a:rPr lang="en-GB" dirty="0" smtClean="0"/>
              <a:t> </a:t>
            </a:r>
            <a:r>
              <a:rPr lang="en-GB" dirty="0" err="1" smtClean="0"/>
              <a:t>протонов</a:t>
            </a:r>
            <a:r>
              <a:rPr lang="en-GB" dirty="0" smtClean="0"/>
              <a:t> (</a:t>
            </a:r>
            <a:r>
              <a:rPr lang="en-GB" dirty="0" err="1" smtClean="0"/>
              <a:t>численно</a:t>
            </a:r>
            <a:r>
              <a:rPr lang="en-GB" dirty="0" smtClean="0"/>
              <a:t> </a:t>
            </a:r>
            <a:r>
              <a:rPr lang="en-GB" dirty="0" err="1" smtClean="0"/>
              <a:t>равен</a:t>
            </a:r>
            <a:r>
              <a:rPr lang="en-GB" dirty="0" smtClean="0"/>
              <a:t> </a:t>
            </a:r>
            <a:r>
              <a:rPr lang="en-GB" dirty="0" err="1" smtClean="0"/>
              <a:t>заряду</a:t>
            </a:r>
            <a:r>
              <a:rPr lang="en-GB" dirty="0" smtClean="0"/>
              <a:t> </a:t>
            </a:r>
            <a:r>
              <a:rPr lang="en-GB" dirty="0" err="1" smtClean="0"/>
              <a:t>ядра</a:t>
            </a:r>
            <a:r>
              <a:rPr lang="en-GB" dirty="0" smtClean="0"/>
              <a:t>)‏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GB" b="1" i="1" dirty="0" err="1" smtClean="0"/>
              <a:t>Массовое</a:t>
            </a:r>
            <a:r>
              <a:rPr lang="en-GB" b="1" i="1" dirty="0" smtClean="0"/>
              <a:t> </a:t>
            </a:r>
            <a:r>
              <a:rPr lang="en-GB" b="1" i="1" dirty="0" err="1" smtClean="0"/>
              <a:t>число</a:t>
            </a:r>
            <a:r>
              <a:rPr lang="en-GB" b="1" i="1" dirty="0" smtClean="0"/>
              <a:t> </a:t>
            </a:r>
            <a:r>
              <a:rPr lang="en-GB" b="1" i="1" dirty="0" err="1" smtClean="0"/>
              <a:t>атома</a:t>
            </a:r>
            <a:r>
              <a:rPr lang="en-GB" b="1" i="1" dirty="0" smtClean="0"/>
              <a:t> – </a:t>
            </a:r>
            <a:r>
              <a:rPr lang="en-GB" b="1" i="1" dirty="0" err="1" smtClean="0"/>
              <a:t>суммарное</a:t>
            </a:r>
            <a:r>
              <a:rPr lang="en-GB" b="1" i="1" dirty="0" smtClean="0"/>
              <a:t> </a:t>
            </a:r>
            <a:r>
              <a:rPr lang="en-GB" b="1" i="1" dirty="0" err="1" smtClean="0"/>
              <a:t>количество</a:t>
            </a:r>
            <a:r>
              <a:rPr lang="en-GB" b="1" i="1" dirty="0" smtClean="0"/>
              <a:t> </a:t>
            </a:r>
            <a:r>
              <a:rPr lang="en-GB" b="1" i="1" dirty="0" err="1" smtClean="0"/>
              <a:t>протонов</a:t>
            </a:r>
            <a:r>
              <a:rPr lang="en-GB" b="1" i="1" dirty="0" smtClean="0"/>
              <a:t> и </a:t>
            </a:r>
            <a:r>
              <a:rPr lang="en-GB" b="1" i="1" dirty="0" err="1" smtClean="0"/>
              <a:t>нейтронов</a:t>
            </a:r>
            <a:r>
              <a:rPr lang="en-GB" b="1" i="1" dirty="0" smtClean="0"/>
              <a:t> в </a:t>
            </a:r>
            <a:r>
              <a:rPr lang="en-GB" b="1" i="1" dirty="0" err="1" smtClean="0"/>
              <a:t>ядре</a:t>
            </a:r>
            <a:r>
              <a:rPr lang="en-GB" b="1" i="1" dirty="0" smtClean="0"/>
              <a:t> </a:t>
            </a:r>
            <a:r>
              <a:rPr lang="en-GB" b="1" i="1" dirty="0" err="1" smtClean="0"/>
              <a:t>атома</a:t>
            </a:r>
            <a:endParaRPr lang="en-GB" b="1" i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err="1" smtClean="0"/>
              <a:t>Состав</a:t>
            </a:r>
            <a:r>
              <a:rPr lang="en-GB" i="1" dirty="0" smtClean="0"/>
              <a:t> </a:t>
            </a:r>
            <a:r>
              <a:rPr lang="en-GB" i="1" dirty="0" err="1" smtClean="0"/>
              <a:t>атомного</a:t>
            </a:r>
            <a:r>
              <a:rPr lang="en-GB" i="1" dirty="0" smtClean="0"/>
              <a:t> </a:t>
            </a:r>
            <a:r>
              <a:rPr lang="en-GB" i="1" dirty="0" err="1" smtClean="0"/>
              <a:t>ядра</a:t>
            </a:r>
            <a:r>
              <a:rPr lang="en-GB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1"/>
            <a:ext cx="8229600" cy="3857653"/>
          </a:xfrm>
        </p:spPr>
        <p:txBody>
          <a:bodyPr/>
          <a:lstStyle/>
          <a:p>
            <a:r>
              <a:rPr lang="ru-RU" i="1" u="sng" dirty="0" smtClean="0">
                <a:solidFill>
                  <a:srgbClr val="FF0000"/>
                </a:solidFill>
              </a:rPr>
              <a:t>Изотопы</a:t>
            </a:r>
            <a:r>
              <a:rPr lang="ru-RU" dirty="0" smtClean="0">
                <a:solidFill>
                  <a:srgbClr val="FF0000"/>
                </a:solidFill>
              </a:rPr>
              <a:t> –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это разновидности данного химического элемента, различающиеся по массе атомных ядер.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r>
              <a:rPr lang="ru-RU" sz="3200" b="1" i="1" u="sng" dirty="0" smtClean="0">
                <a:solidFill>
                  <a:schemeClr val="tx2"/>
                </a:solidFill>
              </a:rPr>
              <a:t>Изотопы</a:t>
            </a:r>
            <a:br>
              <a:rPr lang="ru-RU" sz="3200" b="1" i="1" u="sng" dirty="0" smtClean="0">
                <a:solidFill>
                  <a:schemeClr val="tx2"/>
                </a:solidFill>
              </a:rPr>
            </a:br>
            <a:r>
              <a:rPr lang="ru-RU" sz="3200" i="1" dirty="0" smtClean="0">
                <a:solidFill>
                  <a:schemeClr val="tx2"/>
                </a:solidFill>
              </a:rPr>
              <a:t>-</a:t>
            </a:r>
            <a:r>
              <a:rPr lang="ru-RU" sz="3200" dirty="0" smtClean="0">
                <a:solidFill>
                  <a:schemeClr val="tx2"/>
                </a:solidFill>
              </a:rPr>
              <a:t> (от греческих слов    </a:t>
            </a:r>
            <a:r>
              <a:rPr lang="ru-RU" sz="3200" i="1" dirty="0" smtClean="0">
                <a:solidFill>
                  <a:schemeClr val="tx2"/>
                </a:solidFill>
              </a:rPr>
              <a:t> </a:t>
            </a:r>
            <a:r>
              <a:rPr lang="en-US" sz="3200" i="1" dirty="0" err="1" smtClean="0">
                <a:solidFill>
                  <a:schemeClr val="tx2"/>
                </a:solidFill>
              </a:rPr>
              <a:t>isos</a:t>
            </a:r>
            <a:r>
              <a:rPr lang="en-US" sz="3200" i="1" dirty="0" smtClean="0">
                <a:solidFill>
                  <a:schemeClr val="tx2"/>
                </a:solidFill>
              </a:rPr>
              <a:t> </a:t>
            </a:r>
            <a:r>
              <a:rPr lang="ru-RU" sz="3200" dirty="0" smtClean="0">
                <a:solidFill>
                  <a:schemeClr val="tx2"/>
                </a:solidFill>
              </a:rPr>
              <a:t>– одинаковый и        </a:t>
            </a:r>
            <a:r>
              <a:rPr lang="en-US" sz="3200" i="1" dirty="0" err="1" smtClean="0">
                <a:solidFill>
                  <a:schemeClr val="tx2"/>
                </a:solidFill>
              </a:rPr>
              <a:t>topos</a:t>
            </a:r>
            <a:r>
              <a:rPr lang="en-US" sz="3200" i="1" dirty="0" smtClean="0">
                <a:solidFill>
                  <a:schemeClr val="tx2"/>
                </a:solidFill>
              </a:rPr>
              <a:t> </a:t>
            </a:r>
            <a:r>
              <a:rPr lang="ru-RU" sz="3200" dirty="0" smtClean="0">
                <a:solidFill>
                  <a:schemeClr val="tx2"/>
                </a:solidFill>
              </a:rPr>
              <a:t>- место)</a:t>
            </a:r>
            <a:endParaRPr lang="ru-RU" sz="3200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143380"/>
            <a:ext cx="721523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205</TotalTime>
  <Words>574</Words>
  <PresentationFormat>Экран (4:3)</PresentationFormat>
  <Paragraphs>127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Открытая</vt:lpstr>
      <vt:lpstr>Microsoft Equation 3.0</vt:lpstr>
      <vt:lpstr>Девиз урока:  «Ум заключается не только в знании, но и в умении прилагать знание на деле». </vt:lpstr>
      <vt:lpstr>Тема урока:</vt:lpstr>
      <vt:lpstr>Цели урока:</vt:lpstr>
      <vt:lpstr>Нейтронно - протонная модель атомного ядра </vt:lpstr>
      <vt:lpstr>Слайд 5</vt:lpstr>
      <vt:lpstr>Слайд 6</vt:lpstr>
      <vt:lpstr>Слайд 7</vt:lpstr>
      <vt:lpstr>Состав атомного ядра </vt:lpstr>
      <vt:lpstr>Изотопы - (от греческих слов     isos – одинаковый и        topos - место)</vt:lpstr>
      <vt:lpstr>Силы притяжения между частицами входящими в состав ядра – ядерные силы</vt:lpstr>
      <vt:lpstr>Закрепление</vt:lpstr>
      <vt:lpstr>Слайд 12</vt:lpstr>
      <vt:lpstr>Слайд 13</vt:lpstr>
      <vt:lpstr>Слайд 14</vt:lpstr>
      <vt:lpstr>Слайд 15</vt:lpstr>
      <vt:lpstr>Слайд 16</vt:lpstr>
      <vt:lpstr>Слайд 17</vt:lpstr>
      <vt:lpstr>Рефлексия 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</dc:title>
  <cp:lastModifiedBy>математика</cp:lastModifiedBy>
  <cp:revision>6</cp:revision>
  <dcterms:modified xsi:type="dcterms:W3CDTF">2015-04-23T10:59:35Z</dcterms:modified>
</cp:coreProperties>
</file>