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57" r:id="rId10"/>
    <p:sldId id="275" r:id="rId11"/>
    <p:sldId id="259" r:id="rId12"/>
    <p:sldId id="276" r:id="rId13"/>
    <p:sldId id="258" r:id="rId14"/>
    <p:sldId id="277" r:id="rId15"/>
    <p:sldId id="260" r:id="rId16"/>
    <p:sldId id="278" r:id="rId17"/>
    <p:sldId id="267" r:id="rId18"/>
    <p:sldId id="279" r:id="rId19"/>
    <p:sldId id="264" r:id="rId20"/>
    <p:sldId id="280" r:id="rId21"/>
    <p:sldId id="282" r:id="rId22"/>
    <p:sldId id="281" r:id="rId23"/>
    <p:sldId id="261" r:id="rId24"/>
    <p:sldId id="263" r:id="rId25"/>
    <p:sldId id="262" r:id="rId26"/>
    <p:sldId id="265" r:id="rId27"/>
    <p:sldId id="266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9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accent6">
                    <a:lumMod val="50000"/>
                  </a:schemeClr>
                </a:solidFill>
              </a:rPr>
              <a:t>Исследовательский проект «Первоцветы нашего края»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Подготовила </a:t>
            </a:r>
            <a:r>
              <a:rPr lang="ru-RU" sz="1600" dirty="0" err="1" smtClean="0"/>
              <a:t>Новомлинская</a:t>
            </a:r>
            <a:r>
              <a:rPr lang="ru-RU" sz="1600" dirty="0" smtClean="0"/>
              <a:t> Юлия, 9 класс</a:t>
            </a:r>
          </a:p>
          <a:p>
            <a:r>
              <a:rPr lang="ru-RU" sz="1600" dirty="0" smtClean="0"/>
              <a:t>Руководитель – </a:t>
            </a:r>
            <a:r>
              <a:rPr lang="ru-RU" sz="1600" dirty="0" err="1" smtClean="0"/>
              <a:t>Лесниченко</a:t>
            </a:r>
            <a:r>
              <a:rPr lang="ru-RU" sz="1600" dirty="0" smtClean="0"/>
              <a:t> Елена Петровна – </a:t>
            </a:r>
          </a:p>
          <a:p>
            <a:r>
              <a:rPr lang="ru-RU" sz="1600" dirty="0" smtClean="0"/>
              <a:t>учитель биологии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Желтый гусиный лук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65329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Многолетнее травянистое растение. Луковица одна, продолговато-яйцевидная, с буровато-серыми оболочками. Стебель плотный, голый, высотой 15—25 см. Прикорневой лист плоский, одиночный, превышает соцветие, широколинейный, шириной 3—9 мм, коротко заострённый, с </a:t>
            </a:r>
            <a:r>
              <a:rPr lang="ru-RU" dirty="0" err="1" smtClean="0"/>
              <a:t>башлыко</a:t>
            </a:r>
            <a:r>
              <a:rPr lang="ru-RU" dirty="0" smtClean="0"/>
              <a:t> видной верхушкой; верхний — линейный или ланцетный, снизу </a:t>
            </a:r>
            <a:r>
              <a:rPr lang="ru-RU" dirty="0" err="1" smtClean="0"/>
              <a:t>килеватые</a:t>
            </a:r>
            <a:r>
              <a:rPr lang="ru-RU" dirty="0" smtClean="0"/>
              <a:t>. Соцветие зонтиковидное. Цветков 2—16 на неровных прямостоячих цветоножках; листочки околоцветника продолговатые или линейно-продолговатые, длиной 10—16 мм, снаружи зеленоватые, внутри жёлтые; внешние зеленовато-жёлтые, тупые. Тычинки вдвое короче листочков околоцветника, пыльники яйцевидные; завязь обратнояйцевидная. Плод — трёхгранная плёнчатая коробочка. Цветёт в апреле. Плоды созревают в мае—июне. Цветки, которые в пределах соцветия распускаются раньше, имеют большие размеры и дают больше семян. Позже распускающиеся цветки дают семян немного или иногда остаются стерильными, служа донорами пыльцы. То есть, наблюдается слабо выраженный сдвиг к раздельнополости.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Первоцветы Новомлинская\DSC015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214290"/>
            <a:ext cx="4283613" cy="3212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075" name="Picture 3" descr="D:\Первоцветы Новомлинская\DSC015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429000"/>
            <a:ext cx="4286280" cy="32147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Фиалка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2959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Фиалка— род растений семейства Фиалковые (</a:t>
            </a:r>
            <a:r>
              <a:rPr lang="ru-RU" dirty="0" err="1" smtClean="0"/>
              <a:t>Violaceae</a:t>
            </a:r>
            <a:r>
              <a:rPr lang="ru-RU" dirty="0" smtClean="0"/>
              <a:t>). Известно около пятисот (по некоторым данным — более семисот) видов, растущих преимущественно в Северном полушарии — в горах и в регионах с умеренным климатом.</a:t>
            </a:r>
            <a:br>
              <a:rPr lang="ru-RU" dirty="0" smtClean="0"/>
            </a:br>
            <a:r>
              <a:rPr lang="ru-RU" dirty="0" smtClean="0"/>
              <a:t>Фиалка душистая</a:t>
            </a:r>
            <a:br>
              <a:rPr lang="ru-RU" dirty="0" smtClean="0"/>
            </a:br>
            <a:r>
              <a:rPr lang="ru-RU" dirty="0" smtClean="0"/>
              <a:t>Представители рода Фиалка встречаются в большинстве регионов мира с умеренным климатом; встречается это растение в наших лесах.</a:t>
            </a:r>
            <a:br>
              <a:rPr lang="ru-RU" dirty="0" smtClean="0"/>
            </a:br>
            <a:r>
              <a:rPr lang="ru-RU" dirty="0" err="1" smtClean="0"/>
              <a:t>Viola</a:t>
            </a:r>
            <a:r>
              <a:rPr lang="ru-RU" dirty="0" smtClean="0"/>
              <a:t> </a:t>
            </a:r>
            <a:r>
              <a:rPr lang="ru-RU" dirty="0" err="1" smtClean="0"/>
              <a:t>tricolor</a:t>
            </a:r>
            <a:r>
              <a:rPr lang="ru-RU" dirty="0" smtClean="0"/>
              <a:t> применяется в медицине (лат. </a:t>
            </a:r>
            <a:r>
              <a:rPr lang="ru-RU" dirty="0" err="1" smtClean="0"/>
              <a:t>Herba</a:t>
            </a:r>
            <a:r>
              <a:rPr lang="ru-RU" dirty="0" smtClean="0"/>
              <a:t> </a:t>
            </a:r>
            <a:r>
              <a:rPr lang="ru-RU" dirty="0" err="1" smtClean="0"/>
              <a:t>Jacea</a:t>
            </a:r>
            <a:r>
              <a:rPr lang="ru-RU" dirty="0" smtClean="0"/>
              <a:t>, </a:t>
            </a:r>
            <a:r>
              <a:rPr lang="ru-RU" dirty="0" err="1" smtClean="0"/>
              <a:t>Herba</a:t>
            </a:r>
            <a:r>
              <a:rPr lang="ru-RU" dirty="0" smtClean="0"/>
              <a:t> </a:t>
            </a:r>
            <a:r>
              <a:rPr lang="ru-RU" dirty="0" err="1" smtClean="0"/>
              <a:t>Violae</a:t>
            </a:r>
            <a:r>
              <a:rPr lang="ru-RU" dirty="0" smtClean="0"/>
              <a:t> </a:t>
            </a:r>
            <a:r>
              <a:rPr lang="ru-RU" dirty="0" err="1" smtClean="0"/>
              <a:t>tricoloris</a:t>
            </a:r>
            <a:r>
              <a:rPr lang="ru-RU" dirty="0" smtClean="0"/>
              <a:t>), как мочегонное, противоаллергическое, жаропонижающее средство.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286380" y="4071942"/>
            <a:ext cx="3143272" cy="2214578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Фиалки радуют мой взор </a:t>
            </a:r>
          </a:p>
          <a:p>
            <a:r>
              <a:rPr lang="ru-RU" b="1" dirty="0" smtClean="0"/>
              <a:t>И пахнут свежестью приятно,</a:t>
            </a:r>
          </a:p>
          <a:p>
            <a:r>
              <a:rPr lang="ru-RU" b="1" dirty="0" smtClean="0"/>
              <a:t> Мой понимают разговор,</a:t>
            </a:r>
          </a:p>
          <a:p>
            <a:r>
              <a:rPr lang="ru-RU" b="1" dirty="0" smtClean="0"/>
              <a:t> Хоть это так не вероятно!</a:t>
            </a:r>
            <a:endParaRPr lang="ru-RU" dirty="0"/>
          </a:p>
        </p:txBody>
      </p:sp>
      <p:pic>
        <p:nvPicPr>
          <p:cNvPr id="2050" name="Picture 2" descr="D:\Первоцветы Новомлинская\DSC0153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3429000"/>
            <a:ext cx="4214842" cy="31611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D:\Первоцветы Новомлинская\DSC015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42852"/>
            <a:ext cx="4357686" cy="32682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Калужница болотная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86747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Калужница болотная является одним из нарядных первоцветов, знаменующих пробуждение природы после зимнего сна. В солнечный апрельский денёк наши глаза едва способны выдержать тройной контраст, создаваемый сочными пятнами </a:t>
            </a:r>
            <a:r>
              <a:rPr lang="ru-RU" dirty="0" err="1" smtClean="0"/>
              <a:t>лаково-блестящих</a:t>
            </a:r>
            <a:r>
              <a:rPr lang="ru-RU" dirty="0" smtClean="0"/>
              <a:t> изумрудных листьев калужницы и её ярко-жёлтых цветков на тёмном фоне беззащитно-голой весенней земли... Калужница болотная (</a:t>
            </a:r>
            <a:r>
              <a:rPr lang="ru-RU" dirty="0" err="1" smtClean="0"/>
              <a:t>Caltha</a:t>
            </a:r>
            <a:r>
              <a:rPr lang="ru-RU" dirty="0" smtClean="0"/>
              <a:t> </a:t>
            </a:r>
            <a:r>
              <a:rPr lang="ru-RU" dirty="0" err="1" smtClean="0"/>
              <a:t>palustris</a:t>
            </a:r>
            <a:r>
              <a:rPr lang="ru-RU" dirty="0" smtClean="0"/>
              <a:t>) - изобильно растущее по берегам водоёмов, по топким болотистым низинам, в заболоченных лесах и лугах многолетнее </a:t>
            </a:r>
            <a:r>
              <a:rPr lang="ru-RU" dirty="0" err="1" smtClean="0"/>
              <a:t>декоративноцветущее</a:t>
            </a:r>
            <a:r>
              <a:rPr lang="ru-RU" dirty="0" smtClean="0"/>
              <a:t> растение семейства лютиковых (</a:t>
            </a:r>
            <a:r>
              <a:rPr lang="ru-RU" dirty="0" err="1" smtClean="0"/>
              <a:t>Ranunculaceae</a:t>
            </a:r>
            <a:r>
              <a:rPr lang="ru-RU" dirty="0" smtClean="0"/>
              <a:t>).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Юля\Первоцветы Новомлинская\DSC01510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32250" y="3024188"/>
            <a:ext cx="5111750" cy="3833812"/>
          </a:xfrm>
          <a:prstGeom prst="rect">
            <a:avLst/>
          </a:prstGeom>
          <a:noFill/>
        </p:spPr>
      </p:pic>
      <p:pic>
        <p:nvPicPr>
          <p:cNvPr id="1027" name="Picture 3" descr="D:\Юля\Первоцветы Новомлинская\DSC0150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214290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Тюльпан </a:t>
            </a:r>
            <a:r>
              <a:rPr lang="ru-RU" dirty="0" err="1" smtClean="0">
                <a:solidFill>
                  <a:srgbClr val="FFFF00"/>
                </a:solidFill>
              </a:rPr>
              <a:t>Биберштена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2473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только на опушках дубрав и </a:t>
            </a:r>
            <a:r>
              <a:rPr lang="ru-RU" dirty="0" err="1" smtClean="0"/>
              <a:t>остепненных</a:t>
            </a:r>
            <a:r>
              <a:rPr lang="ru-RU" dirty="0" smtClean="0"/>
              <a:t> склонах оврагов, но даже и в Верхнем парке Липецка существуют небольшие популяции тюльпана дубравного. Растение часто вытаптывают, цветки соби­рают в букеты, а «знатоки» выкапывают луковицы для украшения собственных садов. Тюльпан дубравный невелик - до 40 см высотой. Цветонос растения разви­вается быстро, в течение нескольких ,дней. Линейно-ланцетные листья покрыты восковым налетом. Цветок обычно один, до распуска­ния поникающий, с желтыми острыми листочками простого околоцветника, снаружи с фиолетовым или зеленова­тым оттенком из-за особого красящего вещества - антоциана, защищающего цветок от холода. Когда цветок раскрывается полно­стью, он превращается в яркую звездочку. Согласно легенде, именно в бутонах желтого тюльпана спрятано счастье. Никто не мог добраться до него, открыв бутон. И только детский смех раскрыл его, чего не могла сделать никакая другая сила ... Плоды тюльпана - продолговатые, заостренные на верхушке коробочки, в которых семена созревают к концу мая - началу июня. Тюльпан растет и цветет при довольно высокой освещенности, когда лесные деревья еще не полностью распустили листья. Как только освещенность снижается, надземная часть растения отмирает. Вот так и встречаемся мы с цветущими тюльпанами - от весны к весне, от одной радости - к другой ... •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Юля\Первоцветы Новомлинская\фото0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1857364"/>
            <a:ext cx="3292078" cy="4389437"/>
          </a:xfrm>
          <a:prstGeom prst="rect">
            <a:avLst/>
          </a:prstGeom>
          <a:noFill/>
        </p:spPr>
      </p:pic>
      <p:pic>
        <p:nvPicPr>
          <p:cNvPr id="3075" name="Picture 3" descr="D:\Юля\Первоцветы Новомлинская\фото05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428736"/>
            <a:ext cx="3340996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8185052" cy="1183570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Голубовато-синие пролески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51041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 первыми лучами солнца с первых проталин радует нас своим синим взглядом </a:t>
            </a:r>
            <a:r>
              <a:rPr lang="ru-RU" dirty="0" err="1" smtClean="0"/>
              <a:t>голубой</a:t>
            </a:r>
            <a:r>
              <a:rPr lang="ru-RU" dirty="0" smtClean="0"/>
              <a:t> подснежник – цветок пролеска. Подснежником его можно назвать только условно, к настоящему белоснежному подснежнику он не имеет родственного отношения. Но ведь действительно появляется сразу из-под снега. Пролеска – цветок умеренного климата, высотой 10-12 см. Цветоносы с поникающими цветками </a:t>
            </a:r>
            <a:r>
              <a:rPr lang="ru-RU" dirty="0" err="1" smtClean="0"/>
              <a:t>голубого</a:t>
            </a:r>
            <a:r>
              <a:rPr lang="ru-RU" dirty="0" smtClean="0"/>
              <a:t> цвета и его оттенков, зависит, на солнечном месте растет пролесок или в тенечке. Плод – коробочка. Листья линейные, небольшие. Луковичка небольшая, 1.5-2 см в диаметре. Цвести начинает в середине марта, в нашей местности, бывает и раньше, бывает и позже. Цветок пролеска ориентируется по погоде. Пролеска встречается в окрестностях нашего села. Многие жители развели это растения на своих клумбах.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D:\Юля\Первоцветы Новомлинская\DSC015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29058" y="2928934"/>
            <a:ext cx="4953003" cy="3714752"/>
          </a:xfrm>
          <a:prstGeom prst="rect">
            <a:avLst/>
          </a:prstGeom>
          <a:noFill/>
        </p:spPr>
      </p:pic>
      <p:pic>
        <p:nvPicPr>
          <p:cNvPr id="5123" name="Picture 3" descr="D:\Юля\Первоцветы Новомлинская\DSC015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428604"/>
            <a:ext cx="5238755" cy="3929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chemeClr val="accent6">
                    <a:lumMod val="75000"/>
                  </a:schemeClr>
                </a:solidFill>
              </a:rPr>
              <a:t>Содержание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185052" cy="2081658"/>
          </a:xfrm>
        </p:spPr>
        <p:txBody>
          <a:bodyPr>
            <a:normAutofit/>
          </a:bodyPr>
          <a:lstStyle/>
          <a:p>
            <a:r>
              <a:rPr lang="ru-RU" dirty="0" smtClean="0"/>
              <a:t>1. Введение А. Цели и задачи проекта. Б. Актуальность выбранной темы. 2. Основная часть. А. Работа с литературой, </a:t>
            </a:r>
            <a:r>
              <a:rPr lang="ru-RU" dirty="0" err="1" smtClean="0"/>
              <a:t>интернет-ресурсами</a:t>
            </a:r>
            <a:r>
              <a:rPr lang="ru-RU" dirty="0" smtClean="0"/>
              <a:t>. Б. Знакомство с растениями в природе. 3. Подготовка презентация по теме. 4. Заключение. 5. Обобщение, выводы.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Красная книга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Все редко встречающиеся , исчезающие растения занесены в Красную книгу – где перечисленные виды растений требуют постоянной охраны. Сейчас в неё включено 600 видов дикорастущих растений нашей страны. Среди раннецветущих растений нашей области тоже есть исчезающие растения. Они внесены в Красную книгу Белгородской области. Адонис весенний, прострел- сон-трава, тюльпан </a:t>
            </a:r>
            <a:r>
              <a:rPr lang="ru-RU" dirty="0" err="1" smtClean="0"/>
              <a:t>Биберштейна</a:t>
            </a:r>
            <a:r>
              <a:rPr lang="ru-RU" dirty="0" smtClean="0"/>
              <a:t>, калужница болотная, купальница европейская, ландыш майский, первоцвет-примула, рябчик русский. Эти первоцветы нуждаются в охране. 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 сохранить красу родной Земли, Чтобы сберечь растенья и цветы, Все исчезающие виды В книгу Красную занесены. Там сон-трава и медуница, Прекрасная кувшинка, горицвет, Венерин башмачок и ландыш, Весны чудесной вестник –первоцвет. Красная книга – </a:t>
            </a:r>
            <a:r>
              <a:rPr lang="ru-RU" dirty="0" err="1" smtClean="0"/>
              <a:t>книга</a:t>
            </a:r>
            <a:r>
              <a:rPr lang="ru-RU" dirty="0" smtClean="0"/>
              <a:t> тревоги. Знай, все растения в ней – недотроги. Рвать не нужно их друзья! Охраняйте их всегда. 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Мы познакомились с раннецветущими растениями нашего края, исследовали – какие растения занесены в Красную книгу Липецкой области. Рассказали об этом своим одноклассникам и решили вместе охранять дикорастущие редкие растения– сон-трава, первоцвет, адонис весенний, рябчик русский. Мы решили собрать семена редких растений, посеять их на школьном участке и в окрестностях села, чтобы увеличить численность этих растений. 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Юля\Первоцветы Новомлинская\DSC015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919" y="2571744"/>
            <a:ext cx="5091031" cy="3818776"/>
          </a:xfrm>
          <a:prstGeom prst="rect">
            <a:avLst/>
          </a:prstGeom>
          <a:noFill/>
        </p:spPr>
      </p:pic>
      <p:pic>
        <p:nvPicPr>
          <p:cNvPr id="2050" name="Picture 2" descr="D:\Юля\Первоцветы Новомлинская\DSC0153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714356"/>
            <a:ext cx="335910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Юля\Первоцветы Новомлинская\фото0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500042"/>
            <a:ext cx="4306185" cy="3214710"/>
          </a:xfrm>
          <a:prstGeom prst="rect">
            <a:avLst/>
          </a:prstGeom>
          <a:noFill/>
        </p:spPr>
      </p:pic>
      <p:pic>
        <p:nvPicPr>
          <p:cNvPr id="7" name="Picture 3" descr="D:\Юля\Первоцветы Новомлинская\DSC0154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214686"/>
            <a:ext cx="4214842" cy="3161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Юля\Первоцветы Новомлинская\DSC015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2571744"/>
            <a:ext cx="5072066" cy="3804050"/>
          </a:xfrm>
          <a:prstGeom prst="rect">
            <a:avLst/>
          </a:prstGeom>
          <a:noFill/>
        </p:spPr>
      </p:pic>
      <p:pic>
        <p:nvPicPr>
          <p:cNvPr id="3075" name="Picture 3" descr="D:\Юля\Первоцветы Новомлинская\DSC0155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571480"/>
            <a:ext cx="4714876" cy="3536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Юля\Первоцветы Новомлинская\фото05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85728"/>
            <a:ext cx="4810127" cy="3607595"/>
          </a:xfrm>
          <a:prstGeom prst="rect">
            <a:avLst/>
          </a:prstGeom>
          <a:noFill/>
        </p:spPr>
      </p:pic>
      <p:pic>
        <p:nvPicPr>
          <p:cNvPr id="1027" name="Picture 3" descr="D:\Юля\Первоцветы Новомлинская\фото05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2928934"/>
            <a:ext cx="5099296" cy="3610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D:\Юля\Первоцветы Новомлинская\фото052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14744" y="2714620"/>
            <a:ext cx="4835664" cy="3626748"/>
          </a:xfrm>
          <a:prstGeom prst="rect">
            <a:avLst/>
          </a:prstGeom>
          <a:noFill/>
        </p:spPr>
      </p:pic>
      <p:pic>
        <p:nvPicPr>
          <p:cNvPr id="2050" name="Picture 2" descr="D:\Юля\Первоцветы Новомлинская\фото05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85728"/>
            <a:ext cx="4549912" cy="3412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chemeClr val="accent6"/>
                </a:solidFill>
              </a:rPr>
              <a:t>Цели и задачи проекта.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1. Познакомиться с раннецветущими растениями нашего края. 2. Исследовать: есть ли среди первоцветов растения Красной книги? 3. Как сохранить первоцветы?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chemeClr val="accent6"/>
                </a:solidFill>
              </a:rPr>
              <a:t>Актуальность темы проекта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29610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Хозяйственная деятельность человека сильно изменила условия жизни растений: обмелели реки, истощилась почва. Все это сказалось и на самих растениях . Одни из них погибли, а другим грозит гибель. Особенно мало дикорастущих растений с красивыми цветами, в том числе и первоцветов. Часто люди, посещая леса, парки, водоемы, уносят целые охапки поникших цветов. А как были они хороши, когда росли! Срывая цветущее растение, человек не думает о том, что лишает его возможности оставить потомство. Ведь он срывает растение, которое не дало семян. На следующий год на месте сорванного уже не вырастет новое, такое растение.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258172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 работе с литературой, интернетом, совершая экскурсии по окрестностям нашего села я познакомились с первоцветами нашего края. О них я расскажу в моей презентации. Основными местами распространения первоцветов нашей области является </a:t>
            </a:r>
            <a:r>
              <a:rPr lang="ru-RU" dirty="0" smtClean="0">
                <a:solidFill>
                  <a:srgbClr val="FF0000"/>
                </a:solidFill>
              </a:rPr>
              <a:t>???</a:t>
            </a:r>
            <a:r>
              <a:rPr lang="ru-RU" dirty="0" smtClean="0"/>
              <a:t> леса. С ранней весны до поздней осени </a:t>
            </a:r>
            <a:r>
              <a:rPr lang="ru-RU" dirty="0" smtClean="0">
                <a:solidFill>
                  <a:srgbClr val="FF0000"/>
                </a:solidFill>
              </a:rPr>
              <a:t>???</a:t>
            </a:r>
            <a:r>
              <a:rPr lang="ru-RU" dirty="0" smtClean="0"/>
              <a:t> радуют человека своими красками. О пробуждении весны «сигнализируют» первоцвет, прострел, горицвет, фиалка. Появляясь из-под снега, они как бы приветствуют яркие солнечные дни, предшествующие долгожданному лету, несущему тепло, радость, обилие зелени и плодов.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72400" cy="1362456"/>
          </a:xfrm>
        </p:spPr>
        <p:txBody>
          <a:bodyPr/>
          <a:lstStyle/>
          <a:p>
            <a:r>
              <a:rPr lang="ru-RU" dirty="0" smtClean="0">
                <a:solidFill>
                  <a:schemeClr val="accent6"/>
                </a:solidFill>
              </a:rPr>
              <a:t>Сиреневая хохлатка</a:t>
            </a:r>
            <a:endParaRPr lang="ru-RU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214554"/>
            <a:ext cx="7772400" cy="38576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Семейство </a:t>
            </a:r>
            <a:r>
              <a:rPr lang="ru-RU" dirty="0" err="1" smtClean="0"/>
              <a:t>Дымянковые</a:t>
            </a:r>
            <a:r>
              <a:rPr lang="ru-RU" dirty="0" smtClean="0"/>
              <a:t> (</a:t>
            </a:r>
            <a:r>
              <a:rPr lang="ru-RU" dirty="0" err="1" smtClean="0"/>
              <a:t>Fumariaceae</a:t>
            </a:r>
            <a:r>
              <a:rPr lang="ru-RU" dirty="0" smtClean="0"/>
              <a:t>). Здесь представлена группа хохлаток, которые относятся к ранневесенним клубневым эфемероидам.</a:t>
            </a:r>
            <a:br>
              <a:rPr lang="ru-RU" dirty="0" smtClean="0"/>
            </a:br>
            <a:r>
              <a:rPr lang="ru-RU" dirty="0" smtClean="0"/>
              <a:t>Сиреневатая хохлатка </a:t>
            </a:r>
            <a:br>
              <a:rPr lang="ru-RU" dirty="0" smtClean="0"/>
            </a:br>
            <a:r>
              <a:rPr lang="ru-RU" dirty="0" smtClean="0"/>
              <a:t>Клубень хохлаток - это раздавшийся в ширину, округлившийся корень. Клубень бывает многолетним и по мере роста он не только увеличивается в размерах, но и становится дуплистым. Клубень бывает сменным и каждый год внутри старого клубня закладывается и разрастается новый, а старый превращается в его оболочку. Высота стебля большинства видов около 20 см. При основании стебля может быть один или несколько светлых чешуевидных листьев. Остальные листья - зеленые или сизоватые, обычно в числе двух на стебле, сложные, многократно разделенные на мелкие дольки - листочки. Цветки собраны в кисти на верхушках стеблей и сопровождаются листочками-прицветниками. Цветок длинный, неправильный, из 4 лепестков. Верхний лепесток образует при основании длинный </a:t>
            </a:r>
            <a:r>
              <a:rPr lang="ru-RU" dirty="0" err="1" smtClean="0"/>
              <a:t>мешковидный</a:t>
            </a:r>
            <a:r>
              <a:rPr lang="ru-RU" dirty="0" smtClean="0"/>
              <a:t> вырост - шпорец. Два соединенных вместе внутренних лепестка слегка высовываются, как носик, между отворотами наружных. Цветут эти виды в конце апреля - начале мая, а в июне надземная часть полностью отмирает.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Юля\Первоцветы Новомлинская\74849463_enc_42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340768"/>
            <a:ext cx="7772400" cy="1362456"/>
          </a:xfrm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Мать-и-мачеха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185052" cy="379617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Мать-и-мачеха обыкновенная - многолетнее растение с мелкими золотистыми желтыми цветками, широко встречается на территории России. Называют так потому, что на ощупь нижняя часть листа теплая, мягкая и бархатистая - поверхность нижнего листа покрыта мягкими волосками, а если приложить к телу, то ласково согревает; а верхняя сторона листа - жесткая и холодная. Мать-и-мачеха - великолепный медонос, зацветающих сразу же после таяния цветков, славится своим сахаристым нектаром и цветочной пыльцой. Ранней весной золотисто-желтые соцветия (корзинки) активно посещаются пчелами, старательно собирающими самую первую весеннюю пыльцу и нектар. Цветки мать-и-мачехи первыми появляются на оттаивающих проталинках, до распускания листьев. Перед наступлением ночи и в сырую погоду соцветия (корзинки) мать-и-мачехи закрываются. Иногда можно наблюдать такую картину: на северных и холодных склонах еще держатся остатки снега, а на теплых склонах, заботливо согреваемых весенним ласковым солнцем, радуют нас цветки </a:t>
            </a:r>
            <a:r>
              <a:rPr lang="ru-RU" dirty="0" err="1" smtClean="0"/>
              <a:t>мать-и</a:t>
            </a:r>
            <a:r>
              <a:rPr lang="ru-RU" dirty="0" smtClean="0"/>
              <a:t> мачехи. Мать-и-мачеха использовалась в медицине с древних времен. Как лекарственное растение мать-и-мачеха была известна еще в Древней Греции. </a:t>
            </a:r>
            <a:r>
              <a:rPr lang="ru-RU" dirty="0" err="1" smtClean="0"/>
              <a:t>Диоскорид</a:t>
            </a:r>
            <a:r>
              <a:rPr lang="ru-RU" dirty="0" smtClean="0"/>
              <a:t>, Плиний и Гиппократ применяли ее в своей практике. Мать-и-мачеха является старинным средством от кашля.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571868" y="5143512"/>
            <a:ext cx="2212848" cy="15826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928662" y="4500570"/>
            <a:ext cx="2209800" cy="2179320"/>
          </a:xfrm>
        </p:spPr>
        <p:txBody>
          <a:bodyPr/>
          <a:lstStyle/>
          <a:p>
            <a:r>
              <a:rPr lang="ru-RU" dirty="0" smtClean="0"/>
              <a:t>Золотые лепестки,</a:t>
            </a:r>
            <a:br>
              <a:rPr lang="ru-RU" dirty="0" smtClean="0"/>
            </a:br>
            <a:r>
              <a:rPr lang="ru-RU" dirty="0" smtClean="0"/>
              <a:t>Хрупкий стебелёк.</a:t>
            </a:r>
            <a:br>
              <a:rPr lang="ru-RU" dirty="0" smtClean="0"/>
            </a:br>
            <a:r>
              <a:rPr lang="ru-RU" dirty="0" smtClean="0"/>
              <a:t>Распустился у реки</a:t>
            </a:r>
            <a:br>
              <a:rPr lang="ru-RU" dirty="0" smtClean="0"/>
            </a:br>
            <a:r>
              <a:rPr lang="ru-RU" dirty="0" smtClean="0"/>
              <a:t>Солнечный цветок.</a:t>
            </a:r>
            <a:br>
              <a:rPr lang="ru-RU" dirty="0" smtClean="0"/>
            </a:br>
            <a:r>
              <a:rPr lang="ru-RU" dirty="0" smtClean="0"/>
              <a:t>Только тучка набежала,</a:t>
            </a:r>
            <a:br>
              <a:rPr lang="ru-RU" dirty="0" smtClean="0"/>
            </a:br>
            <a:r>
              <a:rPr lang="ru-RU" dirty="0" smtClean="0"/>
              <a:t>Сжались лепесточки.</a:t>
            </a:r>
            <a:br>
              <a:rPr lang="ru-RU" dirty="0" smtClean="0"/>
            </a:br>
            <a:r>
              <a:rPr lang="ru-RU" dirty="0" smtClean="0"/>
              <a:t>На зелёных стебельках –</a:t>
            </a:r>
            <a:br>
              <a:rPr lang="ru-RU" dirty="0" smtClean="0"/>
            </a:br>
            <a:r>
              <a:rPr lang="ru-RU" dirty="0" smtClean="0"/>
              <a:t>Круглые комочки.</a:t>
            </a:r>
            <a:endParaRPr lang="ru-RU" dirty="0"/>
          </a:p>
        </p:txBody>
      </p:sp>
      <p:pic>
        <p:nvPicPr>
          <p:cNvPr id="10" name="Picture 2" descr="D:\Первоцветы Новомлинская\DSC01515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1027" name="Picture 3" descr="D:\Первоцветы Новомлинская\DSC015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04328">
            <a:off x="209322" y="508643"/>
            <a:ext cx="2857502" cy="38100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ysClr val="window" lastClr="FFFFFF"/>
      </a:lt1>
      <a:dk2>
        <a:srgbClr val="54A838"/>
      </a:dk2>
      <a:lt2>
        <a:srgbClr val="DBF5F9"/>
      </a:lt2>
      <a:accent1>
        <a:srgbClr val="00B050"/>
      </a:accent1>
      <a:accent2>
        <a:srgbClr val="92D050"/>
      </a:accent2>
      <a:accent3>
        <a:srgbClr val="B0DFA0"/>
      </a:accent3>
      <a:accent4>
        <a:srgbClr val="7CCA62"/>
      </a:accent4>
      <a:accent5>
        <a:srgbClr val="7CCA62"/>
      </a:accent5>
      <a:accent6>
        <a:srgbClr val="FFF654"/>
      </a:accent6>
      <a:hlink>
        <a:srgbClr val="E2D700"/>
      </a:hlink>
      <a:folHlink>
        <a:srgbClr val="94F6DB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1030</Words>
  <Application>Microsoft Office PowerPoint</Application>
  <PresentationFormat>Экран (4:3)</PresentationFormat>
  <Paragraphs>35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Исследовательский проект «Первоцветы нашего края»</vt:lpstr>
      <vt:lpstr>Содержание</vt:lpstr>
      <vt:lpstr>Цели и задачи проекта.</vt:lpstr>
      <vt:lpstr>Актуальность темы проекта</vt:lpstr>
      <vt:lpstr>Слайд 5</vt:lpstr>
      <vt:lpstr>Сиреневая хохлатка</vt:lpstr>
      <vt:lpstr>Слайд 7</vt:lpstr>
      <vt:lpstr>Мать-и-мачеха</vt:lpstr>
      <vt:lpstr>Слайд 9</vt:lpstr>
      <vt:lpstr>Желтый гусиный лук</vt:lpstr>
      <vt:lpstr>Слайд 11</vt:lpstr>
      <vt:lpstr>Фиалка</vt:lpstr>
      <vt:lpstr>Слайд 13</vt:lpstr>
      <vt:lpstr>Калужница болотная</vt:lpstr>
      <vt:lpstr>Слайд 15</vt:lpstr>
      <vt:lpstr>Тюльпан Биберштена</vt:lpstr>
      <vt:lpstr>Слайд 17</vt:lpstr>
      <vt:lpstr>Голубовато-синие пролески</vt:lpstr>
      <vt:lpstr>Слайд 19</vt:lpstr>
      <vt:lpstr>Красная книга</vt:lpstr>
      <vt:lpstr>Слайд 21</vt:lpstr>
      <vt:lpstr>Выводы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32</cp:revision>
  <dcterms:created xsi:type="dcterms:W3CDTF">2014-04-02T18:17:51Z</dcterms:created>
  <dcterms:modified xsi:type="dcterms:W3CDTF">2014-12-10T17:37:29Z</dcterms:modified>
</cp:coreProperties>
</file>