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7"/>
  </p:notesMasterIdLst>
  <p:sldIdLst>
    <p:sldId id="285" r:id="rId2"/>
    <p:sldId id="436" r:id="rId3"/>
    <p:sldId id="460" r:id="rId4"/>
    <p:sldId id="506" r:id="rId5"/>
    <p:sldId id="464" r:id="rId6"/>
    <p:sldId id="465" r:id="rId7"/>
    <p:sldId id="466" r:id="rId8"/>
    <p:sldId id="468" r:id="rId9"/>
    <p:sldId id="499" r:id="rId10"/>
    <p:sldId id="477" r:id="rId11"/>
    <p:sldId id="470" r:id="rId12"/>
    <p:sldId id="471" r:id="rId13"/>
    <p:sldId id="472" r:id="rId14"/>
    <p:sldId id="473" r:id="rId15"/>
    <p:sldId id="498" r:id="rId16"/>
    <p:sldId id="478" r:id="rId17"/>
    <p:sldId id="508" r:id="rId18"/>
    <p:sldId id="500" r:id="rId19"/>
    <p:sldId id="501" r:id="rId20"/>
    <p:sldId id="493" r:id="rId21"/>
    <p:sldId id="502" r:id="rId22"/>
    <p:sldId id="503" r:id="rId23"/>
    <p:sldId id="504" r:id="rId24"/>
    <p:sldId id="505" r:id="rId25"/>
    <p:sldId id="381" r:id="rId26"/>
  </p:sldIdLst>
  <p:sldSz cx="9144000" cy="6858000" type="screen4x3"/>
  <p:notesSz cx="6669088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5717" autoAdjust="0"/>
  </p:normalViewPr>
  <p:slideViewPr>
    <p:cSldViewPr>
      <p:cViewPr varScale="1">
        <p:scale>
          <a:sx n="101" d="100"/>
          <a:sy n="101" d="100"/>
        </p:scale>
        <p:origin x="-1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E7FDEB-FB77-4C0E-965E-A1916FDA1C6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A71889-F7DA-4C42-B125-0A1351141446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Times New Roman" pitchFamily="18" charset="0"/>
              <a:cs typeface="Times New Roman" pitchFamily="18" charset="0"/>
            </a:rPr>
            <a:t>Метод</a:t>
          </a:r>
          <a:endParaRPr lang="ru-RU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BC1D87-93ED-4A87-AF99-4B889F74E43F}" type="parTrans" cxnId="{87BEAB29-37F8-4E2E-B835-539D285D52C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A64D52-099B-4E24-B359-EC2434FFD094}" type="sibTrans" cxnId="{87BEAB29-37F8-4E2E-B835-539D285D52C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D34E20-06D3-4101-AD7D-5E1D201FAD75}">
      <dgm:prSet/>
      <dgm:spPr/>
      <dgm:t>
        <a:bodyPr/>
        <a:lstStyle/>
        <a:p>
          <a:r>
            <a:rPr lang="ru-RU" dirty="0" err="1" smtClean="0">
              <a:solidFill>
                <a:schemeClr val="bg1"/>
              </a:solidFill>
            </a:rPr>
            <a:t>Поисково</a:t>
          </a:r>
          <a:r>
            <a:rPr lang="ru-RU" dirty="0" smtClean="0">
              <a:solidFill>
                <a:schemeClr val="bg1"/>
              </a:solidFill>
            </a:rPr>
            <a:t> -исследовательский</a:t>
          </a:r>
          <a:endParaRPr lang="ru-RU" dirty="0">
            <a:solidFill>
              <a:schemeClr val="bg1"/>
            </a:solidFill>
          </a:endParaRPr>
        </a:p>
      </dgm:t>
    </dgm:pt>
    <dgm:pt modelId="{CB3EB114-13B0-4A14-8224-97A4DB1C1D76}" type="parTrans" cxnId="{E6D13EED-AF32-439D-AE05-FD66ABBF6444}">
      <dgm:prSet/>
      <dgm:spPr/>
      <dgm:t>
        <a:bodyPr/>
        <a:lstStyle/>
        <a:p>
          <a:endParaRPr lang="ru-RU"/>
        </a:p>
      </dgm:t>
    </dgm:pt>
    <dgm:pt modelId="{39C69EC9-1A0C-4C46-A77A-6B9EB88A3F22}" type="sibTrans" cxnId="{E6D13EED-AF32-439D-AE05-FD66ABBF6444}">
      <dgm:prSet/>
      <dgm:spPr/>
      <dgm:t>
        <a:bodyPr/>
        <a:lstStyle/>
        <a:p>
          <a:endParaRPr lang="ru-RU"/>
        </a:p>
      </dgm:t>
    </dgm:pt>
    <dgm:pt modelId="{9A224E6C-A441-4256-B7A6-12914891E093}" type="pres">
      <dgm:prSet presAssocID="{8CE7FDEB-FB77-4C0E-965E-A1916FDA1C6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4D7242-8211-4840-AEDB-2F21864D1616}" type="pres">
      <dgm:prSet presAssocID="{19A71889-F7DA-4C42-B125-0A1351141446}" presName="centerShape" presStyleLbl="node0" presStyleIdx="0" presStyleCnt="1"/>
      <dgm:spPr/>
      <dgm:t>
        <a:bodyPr/>
        <a:lstStyle/>
        <a:p>
          <a:endParaRPr lang="ru-RU"/>
        </a:p>
      </dgm:t>
    </dgm:pt>
    <dgm:pt modelId="{482308BB-6586-4E62-9B0D-1DC6CE61348D}" type="pres">
      <dgm:prSet presAssocID="{CB3EB114-13B0-4A14-8224-97A4DB1C1D76}" presName="parTrans" presStyleLbl="bgSibTrans2D1" presStyleIdx="0" presStyleCnt="1"/>
      <dgm:spPr/>
      <dgm:t>
        <a:bodyPr/>
        <a:lstStyle/>
        <a:p>
          <a:endParaRPr lang="ru-RU"/>
        </a:p>
      </dgm:t>
    </dgm:pt>
    <dgm:pt modelId="{4D778427-4571-4B38-A759-2A560692253B}" type="pres">
      <dgm:prSet presAssocID="{1CD34E20-06D3-4101-AD7D-5E1D201FAD75}" presName="node" presStyleLbl="node1" presStyleIdx="0" presStyleCnt="1" custRadScaleRad="94884" custRadScaleInc="1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9B9525-E894-450B-81A3-F3A551866CFC}" type="presOf" srcId="{8CE7FDEB-FB77-4C0E-965E-A1916FDA1C62}" destId="{9A224E6C-A441-4256-B7A6-12914891E093}" srcOrd="0" destOrd="0" presId="urn:microsoft.com/office/officeart/2005/8/layout/radial4"/>
    <dgm:cxn modelId="{87BEAB29-37F8-4E2E-B835-539D285D52C4}" srcId="{8CE7FDEB-FB77-4C0E-965E-A1916FDA1C62}" destId="{19A71889-F7DA-4C42-B125-0A1351141446}" srcOrd="0" destOrd="0" parTransId="{8CBC1D87-93ED-4A87-AF99-4B889F74E43F}" sibTransId="{65A64D52-099B-4E24-B359-EC2434FFD094}"/>
    <dgm:cxn modelId="{EB204238-066C-4AAF-9C74-0BD38C094803}" type="presOf" srcId="{1CD34E20-06D3-4101-AD7D-5E1D201FAD75}" destId="{4D778427-4571-4B38-A759-2A560692253B}" srcOrd="0" destOrd="0" presId="urn:microsoft.com/office/officeart/2005/8/layout/radial4"/>
    <dgm:cxn modelId="{29F4AD7F-CAE7-411D-811A-2BF74332478E}" type="presOf" srcId="{CB3EB114-13B0-4A14-8224-97A4DB1C1D76}" destId="{482308BB-6586-4E62-9B0D-1DC6CE61348D}" srcOrd="0" destOrd="0" presId="urn:microsoft.com/office/officeart/2005/8/layout/radial4"/>
    <dgm:cxn modelId="{F764A55F-96C0-4809-B45B-5FE8971AE5BC}" type="presOf" srcId="{19A71889-F7DA-4C42-B125-0A1351141446}" destId="{A44D7242-8211-4840-AEDB-2F21864D1616}" srcOrd="0" destOrd="0" presId="urn:microsoft.com/office/officeart/2005/8/layout/radial4"/>
    <dgm:cxn modelId="{E6D13EED-AF32-439D-AE05-FD66ABBF6444}" srcId="{19A71889-F7DA-4C42-B125-0A1351141446}" destId="{1CD34E20-06D3-4101-AD7D-5E1D201FAD75}" srcOrd="0" destOrd="0" parTransId="{CB3EB114-13B0-4A14-8224-97A4DB1C1D76}" sibTransId="{39C69EC9-1A0C-4C46-A77A-6B9EB88A3F22}"/>
    <dgm:cxn modelId="{F1C90376-22E4-4EA1-958C-9797EE8F2709}" type="presParOf" srcId="{9A224E6C-A441-4256-B7A6-12914891E093}" destId="{A44D7242-8211-4840-AEDB-2F21864D1616}" srcOrd="0" destOrd="0" presId="urn:microsoft.com/office/officeart/2005/8/layout/radial4"/>
    <dgm:cxn modelId="{331B7187-FC41-409B-BC1E-0340939F3DB2}" type="presParOf" srcId="{9A224E6C-A441-4256-B7A6-12914891E093}" destId="{482308BB-6586-4E62-9B0D-1DC6CE61348D}" srcOrd="1" destOrd="0" presId="urn:microsoft.com/office/officeart/2005/8/layout/radial4"/>
    <dgm:cxn modelId="{5D2D5F03-21F6-4524-A791-08B96591460E}" type="presParOf" srcId="{9A224E6C-A441-4256-B7A6-12914891E093}" destId="{4D778427-4571-4B38-A759-2A560692253B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E7FDEB-FB77-4C0E-965E-A1916FDA1C6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A71889-F7DA-4C42-B125-0A1351141446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формы</a:t>
          </a:r>
          <a:endParaRPr lang="ru-RU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BC1D87-93ED-4A87-AF99-4B889F74E43F}" type="parTrans" cxnId="{87BEAB29-37F8-4E2E-B835-539D285D52C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A64D52-099B-4E24-B359-EC2434FFD094}" type="sibTrans" cxnId="{87BEAB29-37F8-4E2E-B835-539D285D52C4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32429B-A500-4AD8-8F65-D8DB51097BFC}">
      <dgm:prSet phldrT="[Текст]"/>
      <dgm:spPr/>
      <dgm:t>
        <a:bodyPr/>
        <a:lstStyle/>
        <a:p>
          <a:pPr rtl="0"/>
          <a:r>
            <a:rPr lang="ru-RU" dirty="0" smtClean="0">
              <a:solidFill>
                <a:schemeClr val="bg1">
                  <a:lumMod val="50000"/>
                </a:schemeClr>
              </a:solidFill>
              <a:effectLst/>
            </a:rPr>
            <a:t>практическая</a:t>
          </a:r>
          <a:r>
            <a:rPr lang="ru-RU" baseline="0" dirty="0" smtClean="0">
              <a:solidFill>
                <a:schemeClr val="bg1">
                  <a:lumMod val="50000"/>
                </a:schemeClr>
              </a:solidFill>
              <a:effectLst/>
            </a:rPr>
            <a:t> работа</a:t>
          </a:r>
          <a:endParaRPr lang="ru-RU" dirty="0">
            <a:solidFill>
              <a:schemeClr val="bg1">
                <a:lumMod val="50000"/>
              </a:schemeClr>
            </a:solidFill>
            <a:effectLst/>
          </a:endParaRPr>
        </a:p>
      </dgm:t>
    </dgm:pt>
    <dgm:pt modelId="{4C330E67-3338-4EA1-AE78-019EE176AC6C}" type="parTrans" cxnId="{47150A95-9F79-4E36-B31A-AC8FBB8B297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7E46CB-DAB3-482A-94FD-F724B3058179}" type="sibTrans" cxnId="{47150A95-9F79-4E36-B31A-AC8FBB8B297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26FABD-8A04-437A-95F1-0DE4205B9DF2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самостоятельная работа</a:t>
          </a:r>
          <a:endParaRPr lang="ru-RU" dirty="0">
            <a:solidFill>
              <a:schemeClr val="bg1"/>
            </a:solidFill>
            <a:effectLst/>
          </a:endParaRPr>
        </a:p>
      </dgm:t>
    </dgm:pt>
    <dgm:pt modelId="{58ADD439-6617-4A7F-842C-43139B106093}" type="parTrans" cxnId="{360D9C06-89C6-4235-B9EF-F06732F08BAA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91B380-2695-448E-BDDD-12CAB725205D}" type="sibTrans" cxnId="{360D9C06-89C6-4235-B9EF-F06732F08BAA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9E8832-0F60-4D4F-8FF6-F587BDA3562F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урок-экскурсия</a:t>
          </a:r>
          <a:endParaRPr lang="ru-RU" dirty="0">
            <a:solidFill>
              <a:schemeClr val="bg1"/>
            </a:solidFill>
          </a:endParaRPr>
        </a:p>
      </dgm:t>
    </dgm:pt>
    <dgm:pt modelId="{186304A7-3FF0-49F6-8915-9C5FDB9431F9}" type="parTrans" cxnId="{6E275BFE-EE07-4D1E-AF60-9F3D6085703B}">
      <dgm:prSet/>
      <dgm:spPr/>
      <dgm:t>
        <a:bodyPr/>
        <a:lstStyle/>
        <a:p>
          <a:endParaRPr lang="ru-RU"/>
        </a:p>
      </dgm:t>
    </dgm:pt>
    <dgm:pt modelId="{B4B8FA6A-15AA-47E7-A3BD-0E4260B6D37F}" type="sibTrans" cxnId="{6E275BFE-EE07-4D1E-AF60-9F3D6085703B}">
      <dgm:prSet/>
      <dgm:spPr/>
      <dgm:t>
        <a:bodyPr/>
        <a:lstStyle/>
        <a:p>
          <a:endParaRPr lang="ru-RU"/>
        </a:p>
      </dgm:t>
    </dgm:pt>
    <dgm:pt modelId="{1CD34E20-06D3-4101-AD7D-5E1D201FAD75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лекция</a:t>
          </a:r>
          <a:endParaRPr lang="ru-RU" dirty="0">
            <a:solidFill>
              <a:schemeClr val="bg1"/>
            </a:solidFill>
          </a:endParaRPr>
        </a:p>
      </dgm:t>
    </dgm:pt>
    <dgm:pt modelId="{CB3EB114-13B0-4A14-8224-97A4DB1C1D76}" type="parTrans" cxnId="{E6D13EED-AF32-439D-AE05-FD66ABBF6444}">
      <dgm:prSet/>
      <dgm:spPr/>
      <dgm:t>
        <a:bodyPr/>
        <a:lstStyle/>
        <a:p>
          <a:endParaRPr lang="ru-RU"/>
        </a:p>
      </dgm:t>
    </dgm:pt>
    <dgm:pt modelId="{39C69EC9-1A0C-4C46-A77A-6B9EB88A3F22}" type="sibTrans" cxnId="{E6D13EED-AF32-439D-AE05-FD66ABBF6444}">
      <dgm:prSet/>
      <dgm:spPr/>
      <dgm:t>
        <a:bodyPr/>
        <a:lstStyle/>
        <a:p>
          <a:endParaRPr lang="ru-RU"/>
        </a:p>
      </dgm:t>
    </dgm:pt>
    <dgm:pt modelId="{9A224E6C-A441-4256-B7A6-12914891E093}" type="pres">
      <dgm:prSet presAssocID="{8CE7FDEB-FB77-4C0E-965E-A1916FDA1C6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4D7242-8211-4840-AEDB-2F21864D1616}" type="pres">
      <dgm:prSet presAssocID="{19A71889-F7DA-4C42-B125-0A1351141446}" presName="centerShape" presStyleLbl="node0" presStyleIdx="0" presStyleCnt="1"/>
      <dgm:spPr/>
      <dgm:t>
        <a:bodyPr/>
        <a:lstStyle/>
        <a:p>
          <a:endParaRPr lang="ru-RU"/>
        </a:p>
      </dgm:t>
    </dgm:pt>
    <dgm:pt modelId="{DBE729B6-EF1F-4D6A-B70A-A6C8996E9EE2}" type="pres">
      <dgm:prSet presAssocID="{4C330E67-3338-4EA1-AE78-019EE176AC6C}" presName="parTrans" presStyleLbl="bgSibTrans2D1" presStyleIdx="0" presStyleCnt="4" custScaleX="48679" custLinFactNeighborX="25573" custLinFactNeighborY="17927"/>
      <dgm:spPr/>
      <dgm:t>
        <a:bodyPr/>
        <a:lstStyle/>
        <a:p>
          <a:endParaRPr lang="ru-RU"/>
        </a:p>
      </dgm:t>
    </dgm:pt>
    <dgm:pt modelId="{A2FC0A4C-3AF6-4298-9A9A-6CC8767C6CCE}" type="pres">
      <dgm:prSet presAssocID="{9132429B-A500-4AD8-8F65-D8DB51097BF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308BB-6586-4E62-9B0D-1DC6CE61348D}" type="pres">
      <dgm:prSet presAssocID="{CB3EB114-13B0-4A14-8224-97A4DB1C1D76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4D778427-4571-4B38-A759-2A560692253B}" type="pres">
      <dgm:prSet presAssocID="{1CD34E20-06D3-4101-AD7D-5E1D201FAD75}" presName="node" presStyleLbl="node1" presStyleIdx="1" presStyleCnt="4" custRadScaleRad="94884" custRadScaleInc="1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8E891-6CFA-4455-B787-4102E9DE7516}" type="pres">
      <dgm:prSet presAssocID="{186304A7-3FF0-49F6-8915-9C5FDB9431F9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EC773DCE-2748-4443-BA4F-670E513EFAB3}" type="pres">
      <dgm:prSet presAssocID="{2E9E8832-0F60-4D4F-8FF6-F587BDA3562F}" presName="node" presStyleLbl="node1" presStyleIdx="2" presStyleCnt="4" custRadScaleRad="95666" custRadScaleInc="1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D1B76F-E86E-4E8A-AF7E-A074B2110E07}" type="pres">
      <dgm:prSet presAssocID="{58ADD439-6617-4A7F-842C-43139B106093}" presName="parTrans" presStyleLbl="bgSibTrans2D1" presStyleIdx="3" presStyleCnt="4" custScaleX="55549" custLinFactNeighborX="-12457" custLinFactNeighborY="66237"/>
      <dgm:spPr/>
      <dgm:t>
        <a:bodyPr/>
        <a:lstStyle/>
        <a:p>
          <a:endParaRPr lang="ru-RU"/>
        </a:p>
      </dgm:t>
    </dgm:pt>
    <dgm:pt modelId="{F999C4E0-6CCB-4F28-B17B-C0B86659E3CC}" type="pres">
      <dgm:prSet presAssocID="{5E26FABD-8A04-437A-95F1-0DE4205B9DF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126A6C-C089-43F0-B8DC-C350C0241200}" type="presOf" srcId="{2E9E8832-0F60-4D4F-8FF6-F587BDA3562F}" destId="{EC773DCE-2748-4443-BA4F-670E513EFAB3}" srcOrd="0" destOrd="0" presId="urn:microsoft.com/office/officeart/2005/8/layout/radial4"/>
    <dgm:cxn modelId="{360D9C06-89C6-4235-B9EF-F06732F08BAA}" srcId="{19A71889-F7DA-4C42-B125-0A1351141446}" destId="{5E26FABD-8A04-437A-95F1-0DE4205B9DF2}" srcOrd="3" destOrd="0" parTransId="{58ADD439-6617-4A7F-842C-43139B106093}" sibTransId="{9291B380-2695-448E-BDDD-12CAB725205D}"/>
    <dgm:cxn modelId="{E6D13EED-AF32-439D-AE05-FD66ABBF6444}" srcId="{19A71889-F7DA-4C42-B125-0A1351141446}" destId="{1CD34E20-06D3-4101-AD7D-5E1D201FAD75}" srcOrd="1" destOrd="0" parTransId="{CB3EB114-13B0-4A14-8224-97A4DB1C1D76}" sibTransId="{39C69EC9-1A0C-4C46-A77A-6B9EB88A3F22}"/>
    <dgm:cxn modelId="{F48DEBCE-108D-4DFE-9C82-D9CA6FC07CC9}" type="presOf" srcId="{5E26FABD-8A04-437A-95F1-0DE4205B9DF2}" destId="{F999C4E0-6CCB-4F28-B17B-C0B86659E3CC}" srcOrd="0" destOrd="0" presId="urn:microsoft.com/office/officeart/2005/8/layout/radial4"/>
    <dgm:cxn modelId="{D89C3A02-EEDC-46B0-A20D-927C2BB55C17}" type="presOf" srcId="{8CE7FDEB-FB77-4C0E-965E-A1916FDA1C62}" destId="{9A224E6C-A441-4256-B7A6-12914891E093}" srcOrd="0" destOrd="0" presId="urn:microsoft.com/office/officeart/2005/8/layout/radial4"/>
    <dgm:cxn modelId="{6E275BFE-EE07-4D1E-AF60-9F3D6085703B}" srcId="{19A71889-F7DA-4C42-B125-0A1351141446}" destId="{2E9E8832-0F60-4D4F-8FF6-F587BDA3562F}" srcOrd="2" destOrd="0" parTransId="{186304A7-3FF0-49F6-8915-9C5FDB9431F9}" sibTransId="{B4B8FA6A-15AA-47E7-A3BD-0E4260B6D37F}"/>
    <dgm:cxn modelId="{260FAF45-CD25-400A-8FCA-15C1218CEE6C}" type="presOf" srcId="{186304A7-3FF0-49F6-8915-9C5FDB9431F9}" destId="{AD68E891-6CFA-4455-B787-4102E9DE7516}" srcOrd="0" destOrd="0" presId="urn:microsoft.com/office/officeart/2005/8/layout/radial4"/>
    <dgm:cxn modelId="{8CA074EB-E154-439A-B18B-0305ADEB656A}" type="presOf" srcId="{9132429B-A500-4AD8-8F65-D8DB51097BFC}" destId="{A2FC0A4C-3AF6-4298-9A9A-6CC8767C6CCE}" srcOrd="0" destOrd="0" presId="urn:microsoft.com/office/officeart/2005/8/layout/radial4"/>
    <dgm:cxn modelId="{47150A95-9F79-4E36-B31A-AC8FBB8B2972}" srcId="{19A71889-F7DA-4C42-B125-0A1351141446}" destId="{9132429B-A500-4AD8-8F65-D8DB51097BFC}" srcOrd="0" destOrd="0" parTransId="{4C330E67-3338-4EA1-AE78-019EE176AC6C}" sibTransId="{217E46CB-DAB3-482A-94FD-F724B3058179}"/>
    <dgm:cxn modelId="{D4D6C952-7E21-492C-9C38-CA62DC5B4C9D}" type="presOf" srcId="{4C330E67-3338-4EA1-AE78-019EE176AC6C}" destId="{DBE729B6-EF1F-4D6A-B70A-A6C8996E9EE2}" srcOrd="0" destOrd="0" presId="urn:microsoft.com/office/officeart/2005/8/layout/radial4"/>
    <dgm:cxn modelId="{BA8F28B6-6C55-4E17-BE1B-F9DB6049EBB1}" type="presOf" srcId="{1CD34E20-06D3-4101-AD7D-5E1D201FAD75}" destId="{4D778427-4571-4B38-A759-2A560692253B}" srcOrd="0" destOrd="0" presId="urn:microsoft.com/office/officeart/2005/8/layout/radial4"/>
    <dgm:cxn modelId="{1732E1C8-CE7B-4F39-8B0C-0646F697D09B}" type="presOf" srcId="{CB3EB114-13B0-4A14-8224-97A4DB1C1D76}" destId="{482308BB-6586-4E62-9B0D-1DC6CE61348D}" srcOrd="0" destOrd="0" presId="urn:microsoft.com/office/officeart/2005/8/layout/radial4"/>
    <dgm:cxn modelId="{2BD1A304-1C96-4238-ACC5-017967A22F10}" type="presOf" srcId="{19A71889-F7DA-4C42-B125-0A1351141446}" destId="{A44D7242-8211-4840-AEDB-2F21864D1616}" srcOrd="0" destOrd="0" presId="urn:microsoft.com/office/officeart/2005/8/layout/radial4"/>
    <dgm:cxn modelId="{261877A9-F6A1-4E43-A2FF-46D3E91CB3CF}" type="presOf" srcId="{58ADD439-6617-4A7F-842C-43139B106093}" destId="{8AD1B76F-E86E-4E8A-AF7E-A074B2110E07}" srcOrd="0" destOrd="0" presId="urn:microsoft.com/office/officeart/2005/8/layout/radial4"/>
    <dgm:cxn modelId="{87BEAB29-37F8-4E2E-B835-539D285D52C4}" srcId="{8CE7FDEB-FB77-4C0E-965E-A1916FDA1C62}" destId="{19A71889-F7DA-4C42-B125-0A1351141446}" srcOrd="0" destOrd="0" parTransId="{8CBC1D87-93ED-4A87-AF99-4B889F74E43F}" sibTransId="{65A64D52-099B-4E24-B359-EC2434FFD094}"/>
    <dgm:cxn modelId="{60503A3B-FD6C-4E56-8EFE-4BB6FEAB6EB1}" type="presParOf" srcId="{9A224E6C-A441-4256-B7A6-12914891E093}" destId="{A44D7242-8211-4840-AEDB-2F21864D1616}" srcOrd="0" destOrd="0" presId="urn:microsoft.com/office/officeart/2005/8/layout/radial4"/>
    <dgm:cxn modelId="{06E20BD2-8DE6-4F5F-9464-4B853105923B}" type="presParOf" srcId="{9A224E6C-A441-4256-B7A6-12914891E093}" destId="{DBE729B6-EF1F-4D6A-B70A-A6C8996E9EE2}" srcOrd="1" destOrd="0" presId="urn:microsoft.com/office/officeart/2005/8/layout/radial4"/>
    <dgm:cxn modelId="{068C63C2-394A-4A44-BEA5-203D0D1B23EA}" type="presParOf" srcId="{9A224E6C-A441-4256-B7A6-12914891E093}" destId="{A2FC0A4C-3AF6-4298-9A9A-6CC8767C6CCE}" srcOrd="2" destOrd="0" presId="urn:microsoft.com/office/officeart/2005/8/layout/radial4"/>
    <dgm:cxn modelId="{AA29D67A-8072-4164-8866-9687E2EF6ADE}" type="presParOf" srcId="{9A224E6C-A441-4256-B7A6-12914891E093}" destId="{482308BB-6586-4E62-9B0D-1DC6CE61348D}" srcOrd="3" destOrd="0" presId="urn:microsoft.com/office/officeart/2005/8/layout/radial4"/>
    <dgm:cxn modelId="{4B7F7D21-62CD-4584-B845-9D7D96EEB596}" type="presParOf" srcId="{9A224E6C-A441-4256-B7A6-12914891E093}" destId="{4D778427-4571-4B38-A759-2A560692253B}" srcOrd="4" destOrd="0" presId="urn:microsoft.com/office/officeart/2005/8/layout/radial4"/>
    <dgm:cxn modelId="{B0CC8DC0-CAE6-413C-9DCC-3DAFE68772FB}" type="presParOf" srcId="{9A224E6C-A441-4256-B7A6-12914891E093}" destId="{AD68E891-6CFA-4455-B787-4102E9DE7516}" srcOrd="5" destOrd="0" presId="urn:microsoft.com/office/officeart/2005/8/layout/radial4"/>
    <dgm:cxn modelId="{AD133B86-7C37-4364-BCFF-C8BAEC8F075B}" type="presParOf" srcId="{9A224E6C-A441-4256-B7A6-12914891E093}" destId="{EC773DCE-2748-4443-BA4F-670E513EFAB3}" srcOrd="6" destOrd="0" presId="urn:microsoft.com/office/officeart/2005/8/layout/radial4"/>
    <dgm:cxn modelId="{E766DBC6-73CD-4FA3-B9E1-F6F8A450FF42}" type="presParOf" srcId="{9A224E6C-A441-4256-B7A6-12914891E093}" destId="{8AD1B76F-E86E-4E8A-AF7E-A074B2110E07}" srcOrd="7" destOrd="0" presId="urn:microsoft.com/office/officeart/2005/8/layout/radial4"/>
    <dgm:cxn modelId="{31490D72-5FED-48F9-AEDC-C609104E629E}" type="presParOf" srcId="{9A224E6C-A441-4256-B7A6-12914891E093}" destId="{F999C4E0-6CCB-4F28-B17B-C0B86659E3C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4D7242-8211-4840-AEDB-2F21864D1616}">
      <dsp:nvSpPr>
        <dsp:cNvPr id="0" name=""/>
        <dsp:cNvSpPr/>
      </dsp:nvSpPr>
      <dsp:spPr>
        <a:xfrm>
          <a:off x="3197224" y="2679020"/>
          <a:ext cx="2249549" cy="22495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Times New Roman" pitchFamily="18" charset="0"/>
              <a:cs typeface="Times New Roman" pitchFamily="18" charset="0"/>
            </a:rPr>
            <a:t>Методы</a:t>
          </a:r>
          <a:endParaRPr lang="ru-RU" sz="3700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97224" y="2679020"/>
        <a:ext cx="2249549" cy="2249549"/>
      </dsp:txXfrm>
    </dsp:sp>
    <dsp:sp modelId="{DBE729B6-EF1F-4D6A-B70A-A6C8996E9EE2}">
      <dsp:nvSpPr>
        <dsp:cNvPr id="0" name=""/>
        <dsp:cNvSpPr/>
      </dsp:nvSpPr>
      <dsp:spPr>
        <a:xfrm rot="12900000">
          <a:off x="2633937" y="2401290"/>
          <a:ext cx="838858" cy="6411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C0A4C-3AF6-4298-9A9A-6CC8767C6CCE}">
      <dsp:nvSpPr>
        <dsp:cNvPr id="0" name=""/>
        <dsp:cNvSpPr/>
      </dsp:nvSpPr>
      <dsp:spPr>
        <a:xfrm>
          <a:off x="838345" y="1257882"/>
          <a:ext cx="2137072" cy="17096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>
                  <a:lumMod val="50000"/>
                </a:schemeClr>
              </a:solidFill>
              <a:effectLst/>
            </a:rPr>
            <a:t>картографический</a:t>
          </a:r>
          <a:endParaRPr lang="ru-RU" sz="1700" kern="1200" dirty="0">
            <a:solidFill>
              <a:schemeClr val="bg1">
                <a:lumMod val="50000"/>
              </a:schemeClr>
            </a:solidFill>
            <a:effectLst/>
          </a:endParaRPr>
        </a:p>
      </dsp:txBody>
      <dsp:txXfrm>
        <a:off x="838345" y="1257882"/>
        <a:ext cx="2137072" cy="1709657"/>
      </dsp:txXfrm>
    </dsp:sp>
    <dsp:sp modelId="{482308BB-6586-4E62-9B0D-1DC6CE61348D}">
      <dsp:nvSpPr>
        <dsp:cNvPr id="0" name=""/>
        <dsp:cNvSpPr/>
      </dsp:nvSpPr>
      <dsp:spPr>
        <a:xfrm rot="16268184">
          <a:off x="3571453" y="1476503"/>
          <a:ext cx="1580704" cy="6411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78427-4571-4B38-A759-2A560692253B}">
      <dsp:nvSpPr>
        <dsp:cNvPr id="0" name=""/>
        <dsp:cNvSpPr/>
      </dsp:nvSpPr>
      <dsp:spPr>
        <a:xfrm>
          <a:off x="3308944" y="152038"/>
          <a:ext cx="2137072" cy="17096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>
              <a:solidFill>
                <a:schemeClr val="bg1"/>
              </a:solidFill>
            </a:rPr>
            <a:t>Поисково</a:t>
          </a:r>
          <a:r>
            <a:rPr lang="ru-RU" sz="1700" kern="1200" dirty="0" smtClean="0">
              <a:solidFill>
                <a:schemeClr val="bg1"/>
              </a:solidFill>
            </a:rPr>
            <a:t> -исследовательский</a:t>
          </a:r>
          <a:endParaRPr lang="ru-RU" sz="1700" kern="1200" dirty="0">
            <a:solidFill>
              <a:schemeClr val="bg1"/>
            </a:solidFill>
          </a:endParaRPr>
        </a:p>
      </dsp:txBody>
      <dsp:txXfrm>
        <a:off x="3308944" y="152038"/>
        <a:ext cx="2137072" cy="1709657"/>
      </dsp:txXfrm>
    </dsp:sp>
    <dsp:sp modelId="{8AD1B76F-E86E-4E8A-AF7E-A074B2110E07}">
      <dsp:nvSpPr>
        <dsp:cNvPr id="0" name=""/>
        <dsp:cNvSpPr/>
      </dsp:nvSpPr>
      <dsp:spPr>
        <a:xfrm rot="19500000">
          <a:off x="5338029" y="2711016"/>
          <a:ext cx="957244" cy="64112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99C4E0-6CCB-4F28-B17B-C0B86659E3CC}">
      <dsp:nvSpPr>
        <dsp:cNvPr id="0" name=""/>
        <dsp:cNvSpPr/>
      </dsp:nvSpPr>
      <dsp:spPr>
        <a:xfrm>
          <a:off x="5668580" y="1257882"/>
          <a:ext cx="2137072" cy="17096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/>
              </a:solidFill>
              <a:effectLst/>
            </a:rPr>
            <a:t>Метод сравнения</a:t>
          </a:r>
          <a:endParaRPr lang="ru-RU" sz="1700" kern="1200" dirty="0">
            <a:solidFill>
              <a:schemeClr val="bg1"/>
            </a:solidFill>
            <a:effectLst/>
          </a:endParaRPr>
        </a:p>
      </dsp:txBody>
      <dsp:txXfrm>
        <a:off x="5668580" y="1257882"/>
        <a:ext cx="2137072" cy="17096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4D7242-8211-4840-AEDB-2F21864D1616}">
      <dsp:nvSpPr>
        <dsp:cNvPr id="0" name=""/>
        <dsp:cNvSpPr/>
      </dsp:nvSpPr>
      <dsp:spPr>
        <a:xfrm>
          <a:off x="3155059" y="2595189"/>
          <a:ext cx="2333879" cy="23338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Times New Roman" pitchFamily="18" charset="0"/>
              <a:cs typeface="Times New Roman" pitchFamily="18" charset="0"/>
            </a:rPr>
            <a:t>Методы</a:t>
          </a:r>
          <a:endParaRPr lang="ru-RU" sz="3900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55059" y="2595189"/>
        <a:ext cx="2333879" cy="2333879"/>
      </dsp:txXfrm>
    </dsp:sp>
    <dsp:sp modelId="{DBE729B6-EF1F-4D6A-B70A-A6C8996E9EE2}">
      <dsp:nvSpPr>
        <dsp:cNvPr id="0" name=""/>
        <dsp:cNvSpPr/>
      </dsp:nvSpPr>
      <dsp:spPr>
        <a:xfrm rot="11700000">
          <a:off x="2196402" y="2972978"/>
          <a:ext cx="922509" cy="66515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C0A4C-3AF6-4298-9A9A-6CC8767C6CCE}">
      <dsp:nvSpPr>
        <dsp:cNvPr id="0" name=""/>
        <dsp:cNvSpPr/>
      </dsp:nvSpPr>
      <dsp:spPr>
        <a:xfrm>
          <a:off x="149176" y="2054197"/>
          <a:ext cx="2217185" cy="1773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>
                  <a:lumMod val="50000"/>
                </a:schemeClr>
              </a:solidFill>
              <a:effectLst/>
            </a:rPr>
            <a:t>практическая</a:t>
          </a:r>
          <a:r>
            <a:rPr lang="ru-RU" sz="2000" kern="1200" baseline="0" dirty="0" smtClean="0">
              <a:solidFill>
                <a:schemeClr val="bg1">
                  <a:lumMod val="50000"/>
                </a:schemeClr>
              </a:solidFill>
              <a:effectLst/>
            </a:rPr>
            <a:t> работа</a:t>
          </a:r>
          <a:endParaRPr lang="ru-RU" sz="2000" kern="1200" dirty="0">
            <a:solidFill>
              <a:schemeClr val="bg1">
                <a:lumMod val="50000"/>
              </a:schemeClr>
            </a:solidFill>
            <a:effectLst/>
          </a:endParaRPr>
        </a:p>
      </dsp:txBody>
      <dsp:txXfrm>
        <a:off x="149176" y="2054197"/>
        <a:ext cx="2217185" cy="1773748"/>
      </dsp:txXfrm>
    </dsp:sp>
    <dsp:sp modelId="{482308BB-6586-4E62-9B0D-1DC6CE61348D}">
      <dsp:nvSpPr>
        <dsp:cNvPr id="0" name=""/>
        <dsp:cNvSpPr/>
      </dsp:nvSpPr>
      <dsp:spPr>
        <a:xfrm rot="14751138">
          <a:off x="2576026" y="1477572"/>
          <a:ext cx="1741718" cy="66515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78427-4571-4B38-A759-2A560692253B}">
      <dsp:nvSpPr>
        <dsp:cNvPr id="0" name=""/>
        <dsp:cNvSpPr/>
      </dsp:nvSpPr>
      <dsp:spPr>
        <a:xfrm>
          <a:off x="1982033" y="128622"/>
          <a:ext cx="2217185" cy="1773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лекция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1982033" y="128622"/>
        <a:ext cx="2217185" cy="1773748"/>
      </dsp:txXfrm>
    </dsp:sp>
    <dsp:sp modelId="{AD68E891-6CFA-4455-B787-4102E9DE7516}">
      <dsp:nvSpPr>
        <dsp:cNvPr id="0" name=""/>
        <dsp:cNvSpPr/>
      </dsp:nvSpPr>
      <dsp:spPr>
        <a:xfrm rot="17750814">
          <a:off x="4377732" y="1492603"/>
          <a:ext cx="1765161" cy="66515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773DCE-2748-4443-BA4F-670E513EFAB3}">
      <dsp:nvSpPr>
        <dsp:cNvPr id="0" name=""/>
        <dsp:cNvSpPr/>
      </dsp:nvSpPr>
      <dsp:spPr>
        <a:xfrm>
          <a:off x="4536497" y="144017"/>
          <a:ext cx="2217185" cy="1773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урок-экскурсия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4536497" y="144017"/>
        <a:ext cx="2217185" cy="1773748"/>
      </dsp:txXfrm>
    </dsp:sp>
    <dsp:sp modelId="{8AD1B76F-E86E-4E8A-AF7E-A074B2110E07}">
      <dsp:nvSpPr>
        <dsp:cNvPr id="0" name=""/>
        <dsp:cNvSpPr/>
      </dsp:nvSpPr>
      <dsp:spPr>
        <a:xfrm rot="20700000">
          <a:off x="5708549" y="3294315"/>
          <a:ext cx="1052702" cy="66515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99C4E0-6CCB-4F28-B17B-C0B86659E3CC}">
      <dsp:nvSpPr>
        <dsp:cNvPr id="0" name=""/>
        <dsp:cNvSpPr/>
      </dsp:nvSpPr>
      <dsp:spPr>
        <a:xfrm>
          <a:off x="6277636" y="2054197"/>
          <a:ext cx="2217185" cy="17737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самостоятельная работа</a:t>
          </a:r>
          <a:endParaRPr lang="ru-RU" sz="2000" kern="1200" dirty="0">
            <a:solidFill>
              <a:schemeClr val="bg1"/>
            </a:solidFill>
            <a:effectLst/>
          </a:endParaRPr>
        </a:p>
      </dsp:txBody>
      <dsp:txXfrm>
        <a:off x="6277636" y="2054197"/>
        <a:ext cx="2217185" cy="1773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B8055D1-C1E4-40A7-8607-1A40B2F66667}" type="datetimeFigureOut">
              <a:rPr lang="ru-RU"/>
              <a:pPr>
                <a:defRPr/>
              </a:pPr>
              <a:t>10.12.2014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C4F360D-D144-4C8A-8735-3B5385196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1341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41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6F5DD-0081-466E-82AB-F5DCABDAD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4BDFE-7159-4194-AFFA-F448DD07D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3C438-4CE6-4FC5-9E64-F55EC9256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B4F2E-8959-420B-9EF0-745DA79CE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644C1-9A81-4CA2-99EE-60CF3FA1D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F835E-91E9-4F2F-95E0-46798BB48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C8F0C-AB24-4BEA-A287-D2A6D430D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2D275-0F78-427B-A606-F57A6FD72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4B013-BB7B-414C-AC08-A564EE2A9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EB8C0-AF66-4318-8390-9F14AD57A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DCF8A-0AB0-4DC7-B03D-3611BFE37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17A8C-A673-4FA5-AAFE-CEFEC1CBA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979EA-F321-4B6E-B35D-271AADF19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0E8CE-0849-46C8-9062-D76A5A8EE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83B9F-FF31-4D17-952F-288BBE50C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3312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312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3312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2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2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2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3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3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3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1331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1331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7492FB8-F788-4E19-8C4E-B01D55CEB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6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  <p:sldLayoutId id="2147484312" r:id="rId12"/>
    <p:sldLayoutId id="2147484313" r:id="rId13"/>
    <p:sldLayoutId id="2147484314" r:id="rId14"/>
    <p:sldLayoutId id="2147484315" r:id="rId15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OurNewSch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142875"/>
            <a:ext cx="1701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357188"/>
            <a:ext cx="8181975" cy="6286500"/>
          </a:xfrm>
        </p:spPr>
        <p:txBody>
          <a:bodyPr/>
          <a:lstStyle/>
          <a:p>
            <a:pPr marL="1155700" lvl="1" indent="-84138" algn="ctr" eaLnBrk="1" hangingPunct="1">
              <a:spcAft>
                <a:spcPts val="600"/>
              </a:spcAft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Наголенская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Ровеньского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SzPct val="65000"/>
              <a:buFont typeface="Wingdings" pitchFamily="2" charset="2"/>
              <a:buNone/>
              <a:defRPr/>
            </a:pPr>
            <a:r>
              <a:rPr lang="ru-RU" sz="4400" b="1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Муниципальный конкурс </a:t>
            </a:r>
          </a:p>
          <a:p>
            <a:pPr algn="ctr">
              <a:spcBef>
                <a:spcPts val="0"/>
              </a:spcBef>
              <a:buSzPct val="65000"/>
              <a:buFont typeface="Wingdings" pitchFamily="2" charset="2"/>
              <a:buNone/>
              <a:defRPr/>
            </a:pPr>
            <a:r>
              <a:rPr lang="ru-RU" sz="4400" b="1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«Учитель года – 2013»</a:t>
            </a:r>
            <a:r>
              <a:rPr lang="ru-RU" sz="44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Monotype Corsiva" pitchFamily="66" charset="0"/>
              </a:rPr>
              <a:t> </a:t>
            </a:r>
          </a:p>
          <a:p>
            <a:pPr algn="ctr">
              <a:buSzPct val="65000"/>
              <a:buFont typeface="Wingdings" pitchFamily="2" charset="2"/>
              <a:buNone/>
              <a:defRPr/>
            </a:pPr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Monotype Corsiva" pitchFamily="66" charset="0"/>
              </a:rPr>
              <a:t/>
            </a:r>
            <a:b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Monotype Corsiva" pitchFamily="66" charset="0"/>
              </a:rPr>
            </a:br>
            <a:endParaRPr lang="ru-RU" sz="3600" dirty="0" smtClean="0">
              <a:solidFill>
                <a:srgbClr val="FFFF66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4000" dirty="0" smtClean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1" algn="r" eaLnBrk="1" hangingPunct="1">
              <a:spcAft>
                <a:spcPts val="0"/>
              </a:spcAft>
              <a:buFontTx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r" eaLnBrk="1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spcAft>
                <a:spcPts val="600"/>
              </a:spcAft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3857625" y="4643438"/>
            <a:ext cx="4572000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Лесниченко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Елена Петровна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учитель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биологии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географии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Наголенская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средняя общеобразовательная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школа»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учитель года 13\Лесниченко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14686"/>
            <a:ext cx="3528392" cy="2595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Диапазон опыта</a:t>
            </a:r>
            <a:r>
              <a:rPr lang="ru-RU" b="0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b="0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981200"/>
            <a:ext cx="7543800" cy="294798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Представленный опыт включает в себя единую систему: «урок биологии – урок географии - внеклассная работа», </a:t>
            </a:r>
          </a:p>
          <a:p>
            <a:pPr>
              <a:buNone/>
            </a:pPr>
            <a:r>
              <a:rPr lang="ru-RU" sz="2400" dirty="0" smtClean="0"/>
              <a:t>Использование краеведческого материала применимо как в урочной деятельности, так и во внеклассной работе по предмету в средних и в старших классах. Дидактический материал, накопленный по краеведению для уроков биологии и географии, может использоваться  учителями и других предметных областей.</a:t>
            </a:r>
          </a:p>
          <a:p>
            <a:pPr>
              <a:buNone/>
            </a:pPr>
            <a:r>
              <a:rPr lang="ru-RU" sz="2000" b="1" dirty="0" smtClean="0"/>
              <a:t> </a:t>
            </a:r>
            <a:endParaRPr lang="ru-RU" sz="2000" dirty="0" smtClean="0"/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 marL="0" indent="449263">
              <a:buFont typeface="Wingdings" pitchFamily="2" charset="2"/>
              <a:buChar char="Ø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1"/>
            <a:ext cx="7543800" cy="1195374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Теоретическая база опыта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500174"/>
            <a:ext cx="8253412" cy="5072098"/>
          </a:xfrm>
        </p:spPr>
        <p:txBody>
          <a:bodyPr/>
          <a:lstStyle/>
          <a:p>
            <a:r>
              <a:rPr lang="ru-RU" sz="2400" dirty="0" smtClean="0"/>
              <a:t>В 1924 году писал академик С. Ольденбург: «Люди интересовались местностью, где они жили, её природою, населением, историей, одним словом, самыми разными сторонами жизни». </a:t>
            </a:r>
          </a:p>
          <a:p>
            <a:r>
              <a:rPr lang="ru-RU" sz="2400" dirty="0" smtClean="0"/>
              <a:t>Л.С. Берг называет краеведение географией родного края. </a:t>
            </a:r>
          </a:p>
          <a:p>
            <a:r>
              <a:rPr lang="ru-RU" sz="2400" dirty="0" smtClean="0"/>
              <a:t>А.С. Барков говорил, что «краеведение есть комплекс научных дисциплин, различных по содержанию и частным методам исследования, но ведущих в своей совокупности к научному и всестороннему познанию края».</a:t>
            </a:r>
          </a:p>
          <a:p>
            <a:pPr>
              <a:buNone/>
            </a:pPr>
            <a:r>
              <a:rPr lang="ru-RU" sz="2400" dirty="0" smtClean="0"/>
              <a:t>	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Новизна опыта</a:t>
            </a:r>
            <a:r>
              <a:rPr lang="ru-RU" b="0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b="0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981200"/>
            <a:ext cx="7896225" cy="4519613"/>
          </a:xfrm>
        </p:spPr>
        <p:txBody>
          <a:bodyPr/>
          <a:lstStyle/>
          <a:p>
            <a:pPr marL="0" indent="449263">
              <a:buNone/>
              <a:defRPr/>
            </a:pPr>
            <a:r>
              <a:rPr lang="ru-RU" sz="2400" dirty="0" smtClean="0"/>
              <a:t>заключается в системном подходе к изучению биологии и географии посредством включения в урочную и внеурочную деятельность краеведческого материала, и создании, таким образом, условий для самовыражения и самореализации личности учащегося, любящего свой край.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Цель опыта: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981200"/>
            <a:ext cx="7543800" cy="2947988"/>
          </a:xfrm>
        </p:spPr>
        <p:txBody>
          <a:bodyPr/>
          <a:lstStyle/>
          <a:p>
            <a:r>
              <a:rPr lang="ru-RU" sz="2800" b="1" i="1" dirty="0" smtClean="0"/>
              <a:t>Цель </a:t>
            </a:r>
            <a:r>
              <a:rPr lang="ru-RU" sz="2800" dirty="0" smtClean="0"/>
              <a:t>данного опыта заключается в</a:t>
            </a:r>
            <a:r>
              <a:rPr lang="ru-RU" sz="2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dirty="0" smtClean="0"/>
              <a:t>повышении качества образования через содержание организации </a:t>
            </a:r>
            <a:r>
              <a:rPr lang="ru-RU" sz="2800" dirty="0" err="1" smtClean="0"/>
              <a:t>учебно</a:t>
            </a:r>
            <a:r>
              <a:rPr lang="ru-RU" sz="2800" dirty="0" smtClean="0"/>
              <a:t> – воспитательного процесса на краеведческом материале.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42875"/>
            <a:ext cx="7543800" cy="1593850"/>
          </a:xfrm>
        </p:spPr>
        <p:txBody>
          <a:bodyPr/>
          <a:lstStyle/>
          <a:p>
            <a:pPr indent="449263" algn="ctr">
              <a:defRPr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Задачи</a:t>
            </a:r>
            <a:b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по достижению цели опыта:</a:t>
            </a:r>
            <a:br>
              <a:rPr lang="ru-RU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9263" algn="ctr">
              <a:spcBef>
                <a:spcPct val="0"/>
              </a:spcBef>
              <a:buClrTx/>
              <a:buSzTx/>
              <a:buFont typeface="Wingdings" pitchFamily="2" charset="2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на уроках биологии и географии формировать у учащихся потребность в получении краеведческих знаний, необходимых для формирования у них познавательного интереса;</a:t>
            </a:r>
          </a:p>
          <a:p>
            <a:r>
              <a:rPr lang="ru-RU" sz="2000" dirty="0" smtClean="0"/>
              <a:t>с помощью краеведения создать условия для приобретения учащимся </a:t>
            </a:r>
            <a:r>
              <a:rPr lang="ru-RU" sz="2000" dirty="0" err="1" smtClean="0"/>
              <a:t>учебно</a:t>
            </a:r>
            <a:r>
              <a:rPr lang="ru-RU" sz="2000" dirty="0" smtClean="0"/>
              <a:t> – исследовательских умений, необходимых для дальнейшего образования;</a:t>
            </a:r>
          </a:p>
          <a:p>
            <a:r>
              <a:rPr lang="ru-RU" sz="2000" dirty="0" smtClean="0"/>
              <a:t> использовать способы и приемы, направленные на воспитание патриотических качеств личности учащегося;</a:t>
            </a:r>
          </a:p>
          <a:p>
            <a:r>
              <a:rPr lang="ru-RU" sz="2000" dirty="0" smtClean="0"/>
              <a:t> использовать, наряду с традиционными формами, проведение интегрированных уроков, организацию исследовательской деятельности, групповых и коллективных способов обучения.</a:t>
            </a:r>
          </a:p>
          <a:p>
            <a:pPr marL="0" indent="449263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Для эффективности использования краеведческого материала на уроке я придерживаюсь следующих условий:</a:t>
            </a:r>
            <a:endParaRPr lang="ru-RU" sz="2400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/>
              <a:t>соответствие краеведческого материала общим методологическим задачам курса;</a:t>
            </a:r>
          </a:p>
          <a:p>
            <a:pPr lvl="0"/>
            <a:r>
              <a:rPr lang="ru-RU" sz="2000" dirty="0" smtClean="0"/>
              <a:t> научная достоверность; </a:t>
            </a:r>
          </a:p>
          <a:p>
            <a:pPr lvl="0"/>
            <a:r>
              <a:rPr lang="ru-RU" sz="2000" dirty="0" smtClean="0"/>
              <a:t>взаимосвязь местного и общеизвестного материала; </a:t>
            </a:r>
          </a:p>
          <a:p>
            <a:pPr lvl="0"/>
            <a:r>
              <a:rPr lang="ru-RU" sz="2000" dirty="0" smtClean="0"/>
              <a:t>учет  исторически сложившихся условий развития края, его специфики; </a:t>
            </a:r>
          </a:p>
          <a:p>
            <a:pPr lvl="0"/>
            <a:r>
              <a:rPr lang="ru-RU" sz="2000" dirty="0" smtClean="0"/>
              <a:t>систематичность и планомерность в использовании;</a:t>
            </a:r>
          </a:p>
          <a:p>
            <a:pPr lvl="0"/>
            <a:r>
              <a:rPr lang="ru-RU" sz="2000" dirty="0" smtClean="0"/>
              <a:t>наглядность; </a:t>
            </a:r>
          </a:p>
          <a:p>
            <a:pPr lvl="0"/>
            <a:r>
              <a:rPr lang="ru-RU" sz="2000" dirty="0" smtClean="0"/>
              <a:t>непосредственное участие школьников в сборе и изучении краеведческого материала; </a:t>
            </a:r>
          </a:p>
          <a:p>
            <a:pPr lvl="0"/>
            <a:r>
              <a:rPr lang="ru-RU" sz="2000" dirty="0" smtClean="0"/>
              <a:t>связь учебной и внеклассной краеведческой работы.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981075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Методы организации учебной деятельности обучающихся:</a:t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3600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64399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981075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Формы учебной деятельности обучающихся:</a:t>
            </a:r>
            <a:b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3600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64399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 dirty="0" smtClean="0">
                <a:solidFill>
                  <a:srgbClr val="FFFF66"/>
                </a:solidFill>
              </a:rPr>
              <a:t>Типы экскурсий</a:t>
            </a:r>
            <a:endParaRPr lang="ru-RU" sz="3200" i="1" dirty="0">
              <a:solidFill>
                <a:srgbClr val="FFFF66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/>
              <a:t>вводные экскурсии  (они предшествуют изучению учебного материала на уроке.  Ребята на таком занятии накапливают фактический материал, делают выводы, что очень помогает при изучении темы в классе); </a:t>
            </a:r>
          </a:p>
          <a:p>
            <a:pPr lvl="0"/>
            <a:r>
              <a:rPr lang="ru-RU" sz="2000" dirty="0" smtClean="0"/>
              <a:t>экскурсии, являющиеся продолжением изучения материала (полученные сведения конкретизируют учебный материал, делают предметным);</a:t>
            </a:r>
          </a:p>
          <a:p>
            <a:pPr lvl="0"/>
            <a:r>
              <a:rPr lang="ru-RU" sz="2000" dirty="0" smtClean="0"/>
              <a:t>экскурсии, целью которых является углубление, закрепление и обобщение материала на базе вещественных примеров (важно предупредить учащихся, что после экскурсии им будут предложены вопросы, на которые они должны ответить).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Grp="1"/>
          </p:cNvGrpSpPr>
          <p:nvPr>
            <p:ph idx="1"/>
          </p:nvPr>
        </p:nvGrpSpPr>
        <p:grpSpPr bwMode="auto">
          <a:xfrm>
            <a:off x="357188" y="215900"/>
            <a:ext cx="8502650" cy="6138863"/>
            <a:chOff x="826" y="9419"/>
            <a:chExt cx="10234" cy="5252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auto">
            <a:xfrm>
              <a:off x="1170" y="11435"/>
              <a:ext cx="4051" cy="8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hangingPunct="1">
                <a:spcAft>
                  <a:spcPts val="1000"/>
                </a:spcAft>
                <a:defRPr/>
              </a:pPr>
              <a:r>
                <a:rPr lang="ru-RU" sz="2000" b="1" dirty="0" smtClean="0">
                  <a:solidFill>
                    <a:schemeClr val="bg1"/>
                  </a:solidFill>
                  <a:latin typeface="Times New Roman" pitchFamily="18" charset="0"/>
                </a:rPr>
                <a:t>Практические работы </a:t>
              </a:r>
              <a:endParaRPr lang="ru-RU" sz="2000" dirty="0">
                <a:solidFill>
                  <a:schemeClr val="bg1"/>
                </a:solidFill>
                <a:latin typeface="Times New Roman" pitchFamily="18" charset="0"/>
              </a:endParaRPr>
            </a:p>
            <a:p>
              <a:pPr eaLnBrk="1" hangingPunct="1">
                <a:defRPr/>
              </a:pPr>
              <a:endParaRPr lang="ru-RU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826" y="9419"/>
              <a:ext cx="10234" cy="5252"/>
              <a:chOff x="826" y="9419"/>
              <a:chExt cx="10234" cy="5252"/>
            </a:xfrm>
          </p:grpSpPr>
          <p:sp>
            <p:nvSpPr>
              <p:cNvPr id="7" name="AutoShape 5"/>
              <p:cNvSpPr>
                <a:spLocks noChangeArrowheads="1"/>
              </p:cNvSpPr>
              <p:nvPr/>
            </p:nvSpPr>
            <p:spPr bwMode="auto">
              <a:xfrm>
                <a:off x="4166" y="12661"/>
                <a:ext cx="3571" cy="1995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just" eaLnBrk="1" hangingPunct="1">
                  <a:defRPr/>
                </a:pPr>
                <a:r>
                  <a:rPr lang="ru-RU" dirty="0" smtClean="0">
                    <a:solidFill>
                      <a:schemeClr val="bg1"/>
                    </a:solidFill>
                    <a:latin typeface="Times New Roman" pitchFamily="18" charset="0"/>
                  </a:rPr>
                  <a:t>Главная цель –вовлечение в учащихся в поисково-исследовательскую деятельность.</a:t>
                </a:r>
              </a:p>
              <a:p>
                <a:pPr algn="just" eaLnBrk="1" hangingPunct="1">
                  <a:defRPr/>
                </a:pPr>
                <a:endParaRPr lang="ru-RU" dirty="0" smtClean="0">
                  <a:solidFill>
                    <a:schemeClr val="bg1"/>
                  </a:solidFill>
                  <a:latin typeface="Times New Roman" pitchFamily="18" charset="0"/>
                </a:endParaRPr>
              </a:p>
              <a:p>
                <a:pPr algn="just" eaLnBrk="1" hangingPunct="1">
                  <a:defRPr/>
                </a:pPr>
                <a:endParaRPr lang="ru-RU" dirty="0" smtClean="0">
                  <a:solidFill>
                    <a:schemeClr val="bg1"/>
                  </a:solidFill>
                  <a:latin typeface="Times New Roman" pitchFamily="18" charset="0"/>
                </a:endParaRPr>
              </a:p>
              <a:p>
                <a:pPr eaLnBrk="1" hangingPunct="1">
                  <a:defRPr/>
                </a:pPr>
                <a:endParaRPr lang="ru-RU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6845" y="11435"/>
                <a:ext cx="4215" cy="85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 eaLnBrk="1" hangingPunct="1">
                  <a:spcAft>
                    <a:spcPts val="1000"/>
                  </a:spcAft>
                  <a:defRPr/>
                </a:pPr>
                <a:r>
                  <a:rPr lang="ru-RU" sz="2000" b="1" dirty="0" smtClean="0">
                    <a:solidFill>
                      <a:schemeClr val="bg1"/>
                    </a:solidFill>
                    <a:latin typeface="Times New Roman" pitchFamily="18" charset="0"/>
                  </a:rPr>
                  <a:t>Работа с картосхемами </a:t>
                </a:r>
                <a:endParaRPr lang="ru-RU" sz="2000" dirty="0">
                  <a:solidFill>
                    <a:schemeClr val="bg1"/>
                  </a:solidFill>
                  <a:latin typeface="Times New Roman" pitchFamily="18" charset="0"/>
                </a:endParaRPr>
              </a:p>
              <a:p>
                <a:pPr eaLnBrk="1" hangingPunct="1">
                  <a:defRPr/>
                </a:pPr>
                <a:endParaRPr lang="ru-RU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 rot="5400000">
                <a:off x="5433" y="7477"/>
                <a:ext cx="722" cy="4605"/>
              </a:xfrm>
              <a:prstGeom prst="flowChartProcess">
                <a:avLst/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vert270"/>
              <a:lstStyle/>
              <a:p>
                <a:pPr algn="ctr" eaLnBrk="1" hangingPunct="1">
                  <a:spcAft>
                    <a:spcPts val="1000"/>
                  </a:spcAft>
                  <a:defRPr/>
                </a:pPr>
                <a:r>
                  <a:rPr lang="ru-RU" sz="2400" b="1" dirty="0" smtClean="0">
                    <a:solidFill>
                      <a:srgbClr val="FFFF00"/>
                    </a:solidFill>
                    <a:latin typeface="Times New Roman" pitchFamily="18" charset="0"/>
                  </a:rPr>
                  <a:t>Формы самостоятельной работы</a:t>
                </a:r>
                <a:endParaRPr lang="ru-RU" sz="2400" dirty="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26632" name="AutoShape 8"/>
              <p:cNvSpPr>
                <a:spLocks noChangeArrowheads="1"/>
              </p:cNvSpPr>
              <p:nvPr/>
            </p:nvSpPr>
            <p:spPr bwMode="auto">
              <a:xfrm rot="19849164">
                <a:off x="8612" y="9886"/>
                <a:ext cx="976" cy="1399"/>
              </a:xfrm>
              <a:prstGeom prst="curvedLeftArrow">
                <a:avLst>
                  <a:gd name="adj1" fmla="val 37299"/>
                  <a:gd name="adj2" fmla="val 74599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chemeClr val="bg1"/>
                  </a:solidFill>
                </a:endParaRPr>
              </a:p>
            </p:txBody>
          </p:sp>
          <p:sp>
            <p:nvSpPr>
              <p:cNvPr id="26633" name="AutoShape 9"/>
              <p:cNvSpPr>
                <a:spLocks noChangeArrowheads="1"/>
              </p:cNvSpPr>
              <p:nvPr/>
            </p:nvSpPr>
            <p:spPr bwMode="auto">
              <a:xfrm rot="2103702">
                <a:off x="2045" y="9873"/>
                <a:ext cx="888" cy="1513"/>
              </a:xfrm>
              <a:prstGeom prst="curvedRightArrow">
                <a:avLst>
                  <a:gd name="adj1" fmla="val 44192"/>
                  <a:gd name="adj2" fmla="val 88384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3646" y="10505"/>
                <a:ext cx="4485" cy="80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 eaLnBrk="1" hangingPunct="1">
                  <a:defRPr/>
                </a:pPr>
                <a:r>
                  <a:rPr lang="ru-RU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Семинары</a:t>
                </a:r>
                <a:endParaRPr lang="ru-RU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AutoShape 11"/>
              <p:cNvSpPr>
                <a:spLocks noChangeArrowheads="1"/>
              </p:cNvSpPr>
              <p:nvPr/>
            </p:nvSpPr>
            <p:spPr bwMode="auto">
              <a:xfrm>
                <a:off x="826" y="12718"/>
                <a:ext cx="2925" cy="1915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just" eaLnBrk="1" hangingPunct="1">
                  <a:defRPr/>
                </a:pPr>
                <a:r>
                  <a:rPr lang="ru-RU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Учащиеся  учатся приемам работы на местности</a:t>
                </a:r>
                <a:endParaRPr lang="ru-RU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AutoShape 12"/>
              <p:cNvSpPr>
                <a:spLocks noChangeArrowheads="1"/>
              </p:cNvSpPr>
              <p:nvPr/>
            </p:nvSpPr>
            <p:spPr bwMode="auto">
              <a:xfrm>
                <a:off x="8393" y="12718"/>
                <a:ext cx="2666" cy="195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just" eaLnBrk="1" hangingPunct="1">
                  <a:defRPr/>
                </a:pPr>
                <a:r>
                  <a:rPr lang="ru-RU" dirty="0" smtClean="0">
                    <a:solidFill>
                      <a:schemeClr val="bg1"/>
                    </a:solidFill>
                    <a:latin typeface="Times New Roman" pitchFamily="18" charset="0"/>
                  </a:rPr>
                  <a:t>Дает возможность сравнивать, анализировать, обобщать, выделять главные признаки.</a:t>
                </a:r>
              </a:p>
              <a:p>
                <a:pPr eaLnBrk="1" hangingPunct="1">
                  <a:defRPr/>
                </a:pPr>
                <a:endParaRPr lang="ru-RU" dirty="0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26637" name="AutoShape 13"/>
              <p:cNvCxnSpPr>
                <a:cxnSpLocks noChangeShapeType="1"/>
                <a:stCxn id="5" idx="4"/>
                <a:endCxn id="13" idx="0"/>
              </p:cNvCxnSpPr>
              <p:nvPr/>
            </p:nvCxnSpPr>
            <p:spPr bwMode="auto">
              <a:xfrm rot="5400000">
                <a:off x="2525" y="12048"/>
                <a:ext cx="433" cy="90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6638" name="AutoShape 14"/>
              <p:cNvCxnSpPr>
                <a:cxnSpLocks noChangeShapeType="1"/>
                <a:endCxn id="7" idx="0"/>
              </p:cNvCxnSpPr>
              <p:nvPr/>
            </p:nvCxnSpPr>
            <p:spPr bwMode="auto">
              <a:xfrm rot="16200000" flipH="1">
                <a:off x="5247" y="11956"/>
                <a:ext cx="1345" cy="6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6639" name="AutoShape 15"/>
              <p:cNvCxnSpPr>
                <a:cxnSpLocks noChangeShapeType="1"/>
                <a:stCxn id="8" idx="4"/>
                <a:endCxn id="14" idx="0"/>
              </p:cNvCxnSpPr>
              <p:nvPr/>
            </p:nvCxnSpPr>
            <p:spPr bwMode="auto">
              <a:xfrm rot="16200000" flipH="1">
                <a:off x="9123" y="12115"/>
                <a:ext cx="433" cy="77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</p:grpSp>
      </p:grp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857375"/>
            <a:ext cx="8501062" cy="192881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«</a:t>
            </a:r>
            <a:r>
              <a:rPr lang="ru-RU" b="1" dirty="0" err="1" smtClean="0"/>
              <a:t>Межпредметные</a:t>
            </a:r>
            <a:r>
              <a:rPr lang="ru-RU" b="1" dirty="0" smtClean="0"/>
              <a:t> связи в системе уроков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биологии и географии как средство развития познавательного интереса учащихся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к краеведческому материалу»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357188"/>
            <a:ext cx="59293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Тема педагогического</a:t>
            </a:r>
            <a:r>
              <a:rPr lang="ru-RU" sz="3600" b="1" dirty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опыта</a:t>
            </a:r>
            <a:r>
              <a:rPr lang="ru-RU" sz="3600" b="1" dirty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5" name="Picture 447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365104"/>
            <a:ext cx="2613025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Результативность опыта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1916832"/>
            <a:ext cx="7543800" cy="41148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Использование краеведческого материала в системе уроков биологии и географии дало первые положительные результаты:</a:t>
            </a:r>
          </a:p>
          <a:p>
            <a:pPr lvl="0"/>
            <a:r>
              <a:rPr lang="ru-RU" sz="2000" dirty="0" smtClean="0"/>
              <a:t>растет познавательная активность учащихся на уроках;</a:t>
            </a:r>
          </a:p>
          <a:p>
            <a:pPr lvl="0"/>
            <a:r>
              <a:rPr lang="ru-RU" sz="2000" dirty="0" smtClean="0"/>
              <a:t>учащиеся не только научились пользоваться краеведческой литературой, но и проявляют инициативу в сборе материала по природе своего края, увеличилось число детей, занимающихся исследованиями;</a:t>
            </a:r>
          </a:p>
          <a:p>
            <a:pPr lvl="0"/>
            <a:r>
              <a:rPr lang="ru-RU" sz="2000" dirty="0" smtClean="0"/>
              <a:t>приобретенные в ходе краеведческой работы умения и навыки помогают учащимся добиваться хороших результатов, как на обычных уроках, так и в различных олимпиадах и конкурсах.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FFFF66"/>
                </a:solidFill>
              </a:rPr>
              <a:t>Мониторинг результативности учебной деятельности</a:t>
            </a:r>
            <a:endParaRPr lang="ru-RU" sz="2400" i="1" dirty="0">
              <a:solidFill>
                <a:srgbClr val="FFFF6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2204864"/>
          <a:ext cx="7632847" cy="4101084"/>
        </p:xfrm>
        <a:graphic>
          <a:graphicData uri="http://schemas.openxmlformats.org/drawingml/2006/table">
            <a:tbl>
              <a:tblPr/>
              <a:tblGrid>
                <a:gridCol w="1846371"/>
                <a:gridCol w="973247"/>
                <a:gridCol w="1056437"/>
                <a:gridCol w="973247"/>
                <a:gridCol w="1056437"/>
                <a:gridCol w="973247"/>
                <a:gridCol w="753861"/>
              </a:tblGrid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Год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2009-2010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2010-2011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2011-2012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2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                предмет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класс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биология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география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биология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география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биология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география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65%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65%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46%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46%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7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80%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70%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61%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56%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43%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46%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8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45%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45%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67%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56%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9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78%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78%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10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100%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75%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67%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67%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67%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67%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11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-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-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100%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78%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80%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100%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Средний результат по преподаваемым предметам 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68%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61%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62%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59%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63%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65%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FFFF66"/>
                </a:solidFill>
              </a:rPr>
              <a:t>Результаты ЕГЭ по биологии</a:t>
            </a:r>
            <a:endParaRPr lang="ru-RU" sz="2800" i="1" dirty="0">
              <a:solidFill>
                <a:srgbClr val="FFFF66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1556792"/>
          <a:ext cx="7488832" cy="2853664"/>
        </p:xfrm>
        <a:graphic>
          <a:graphicData uri="http://schemas.openxmlformats.org/drawingml/2006/table">
            <a:tbl>
              <a:tblPr/>
              <a:tblGrid>
                <a:gridCol w="1784173"/>
                <a:gridCol w="1385082"/>
                <a:gridCol w="1720788"/>
                <a:gridCol w="1605756"/>
                <a:gridCol w="993033"/>
              </a:tblGrid>
              <a:tr h="17835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Предмет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Количество учеников, сдававших предмет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Минимальный порог,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установленный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Calibri"/>
                        </a:rPr>
                        <a:t>Рособрнадзором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Количество учеников, преодолевших минимальный порог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Средний балл по школе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2010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35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56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2011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11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35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10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48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2012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36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Calibri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Calibri"/>
                        </a:rPr>
                        <a:t>58,8</a:t>
                      </a:r>
                      <a:endParaRPr lang="ru-RU" sz="18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543800" cy="1431925"/>
          </a:xfrm>
        </p:spPr>
        <p:txBody>
          <a:bodyPr/>
          <a:lstStyle/>
          <a:p>
            <a:r>
              <a:rPr lang="ru-RU" sz="2800" i="1" dirty="0" smtClean="0">
                <a:solidFill>
                  <a:srgbClr val="FFFF66"/>
                </a:solidFill>
              </a:rPr>
              <a:t>Результаты экзаменов в новой форме по биологии в 2010-2011 </a:t>
            </a:r>
            <a:r>
              <a:rPr lang="ru-RU" sz="2800" i="1" dirty="0" err="1" smtClean="0">
                <a:solidFill>
                  <a:srgbClr val="FFFF66"/>
                </a:solidFill>
              </a:rPr>
              <a:t>уч.г</a:t>
            </a:r>
            <a:r>
              <a:rPr lang="ru-RU" sz="2800" i="1" dirty="0" smtClean="0">
                <a:solidFill>
                  <a:srgbClr val="FFFF66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159127"/>
          <a:ext cx="7128792" cy="4206240"/>
        </p:xfrm>
        <a:graphic>
          <a:graphicData uri="http://schemas.openxmlformats.org/drawingml/2006/table">
            <a:tbl>
              <a:tblPr/>
              <a:tblGrid>
                <a:gridCol w="1639999"/>
                <a:gridCol w="1881771"/>
                <a:gridCol w="1803511"/>
                <a:gridCol w="1803511"/>
              </a:tblGrid>
              <a:tr h="915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Calibri"/>
                        </a:rPr>
                        <a:t>Годы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Calibri"/>
                        </a:rPr>
                        <a:t>Количество выпускников, сдававших экзамен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Calibri"/>
                        </a:rPr>
                        <a:t>Оценка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Calibri"/>
                        </a:rPr>
                        <a:t>Результаты итогового экзамена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2011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5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4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-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-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2012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5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-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4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-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FFFF66"/>
                </a:solidFill>
              </a:rPr>
              <a:t>Результаты внеурочной деятельности (олимпиады)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0" y="2060848"/>
          <a:ext cx="7632847" cy="3338576"/>
        </p:xfrm>
        <a:graphic>
          <a:graphicData uri="http://schemas.openxmlformats.org/drawingml/2006/table">
            <a:tbl>
              <a:tblPr/>
              <a:tblGrid>
                <a:gridCol w="884969"/>
                <a:gridCol w="1799833"/>
                <a:gridCol w="727258"/>
                <a:gridCol w="1824498"/>
                <a:gridCol w="1625680"/>
                <a:gridCol w="770609"/>
              </a:tblGrid>
              <a:tr h="230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Calibri"/>
                        </a:rPr>
                        <a:t>Годы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Calibri"/>
                        </a:rPr>
                        <a:t>ФИ учащегося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Calibri"/>
                        </a:rPr>
                        <a:t>Класс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Calibri"/>
                        </a:rPr>
                        <a:t>Предмет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Calibri"/>
                        </a:rPr>
                        <a:t>Уровень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Calibri"/>
                        </a:rPr>
                        <a:t>Место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2011-2012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Переверзева Е.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11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биология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муниципальный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призер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2012-2013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Баламутова  К.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10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биология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муниципальный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2012-2013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Титовский А.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9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биология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муниципальный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призер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2012-2013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Новомлинская Ю.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биологии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география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муниципальный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призер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2012-2013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Переверзева О.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биологии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география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libri"/>
                        </a:rPr>
                        <a:t>муниципальный</a:t>
                      </a:r>
                      <a:endParaRPr lang="ru-RU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libri"/>
                        </a:rPr>
                        <a:t>призер</a:t>
                      </a:r>
                      <a:endParaRPr lang="ru-RU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4470" marR="644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3000375"/>
            <a:ext cx="7543800" cy="192881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5400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838200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Условия возникновения опыта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23"/>
            <a:ext cx="7543800" cy="4286266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Я</a:t>
            </a:r>
            <a:r>
              <a:rPr lang="ru-RU" sz="1800" b="1" dirty="0" smtClean="0"/>
              <a:t> </a:t>
            </a:r>
            <a:r>
              <a:rPr lang="ru-RU" sz="1800" dirty="0" smtClean="0"/>
              <a:t>преподаю в одной из старейших школ района, базовой школе, которая недавно отметила свой столетний юбилей. В школе созданы кадровые и материально-технические условия для развития школьников.</a:t>
            </a:r>
            <a:r>
              <a:rPr lang="ru-RU" sz="1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1800" dirty="0" smtClean="0"/>
              <a:t>Школа работает в режиме эксперимента по проблеме «Организационно-педагогические условия патриотического, гражданского воспитания школьников в общеобразовательной школе на краеведческом материале», который предполагает внедрение в учебный процесс краеведческого материала. </a:t>
            </a:r>
          </a:p>
          <a:p>
            <a:pPr>
              <a:buNone/>
            </a:pPr>
            <a:r>
              <a:rPr lang="ru-RU" sz="1800" dirty="0" smtClean="0"/>
              <a:t>     Благодаря эксперименту была организована работа по систематизации УМК с учетом использования краеведческого материала, по определению и выявлению </a:t>
            </a:r>
            <a:r>
              <a:rPr lang="ru-RU" sz="1800" dirty="0" err="1" smtClean="0"/>
              <a:t>межпредметных</a:t>
            </a:r>
            <a:r>
              <a:rPr lang="ru-RU" sz="1800" dirty="0" smtClean="0"/>
              <a:t> связей для разработки интегрированных занятий, мероприятий на краеведческой основе. </a:t>
            </a:r>
          </a:p>
          <a:p>
            <a:pPr marL="0" indent="0">
              <a:buNone/>
              <a:defRPr/>
            </a:pPr>
            <a:endParaRPr lang="ru-RU" sz="2000" dirty="0"/>
          </a:p>
        </p:txBody>
      </p:sp>
      <p:pic>
        <p:nvPicPr>
          <p:cNvPr id="1026" name="Picture 2" descr="I:\Марине Викторовне\IMG_2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5143512"/>
            <a:ext cx="2867142" cy="16240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Результаты мониторинговых исследований </a:t>
            </a:r>
            <a:b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r>
              <a:rPr lang="ru-RU" sz="2400" dirty="0" smtClean="0"/>
              <a:t>   Результаты анкетирования учащихся 6-9 классов в 2008 – 09 </a:t>
            </a:r>
            <a:r>
              <a:rPr lang="ru-RU" sz="2400" dirty="0" err="1" smtClean="0"/>
              <a:t>уч</a:t>
            </a:r>
            <a:r>
              <a:rPr lang="ru-RU" sz="2400" dirty="0" smtClean="0"/>
              <a:t> г.показали, что более 40% обучающихся имели низкий уровень познавательных интересов. Около 50% из них  находились на среднем уровне развития познавательных интересов.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49263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Цель педагогической деятельности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Для повышения познавательного  интереса стараюсь создать такие условия, которые помогают учащимся при выполнении заданий различных видов, стимулируют познавательную активность. С этой целью на своих уроках использую материал своей местности.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981200"/>
            <a:ext cx="8786812" cy="3019425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У современных школьников, не секрет, познавательный интерес снижается. Специфика преподаваемых мною предметов требует от учащихся большой подготовки к урокам, но в современной учебно-методической литературе трудно найти целостный набор средств, приемов и методов, позволяющих совершенствовать технологичность этого процесса.  Поэтому свою задачу как педагога я вижу в поиске путей повышения мотивации к обучению, стараюсь создать такие условия, которые помогают учащимся при выполнении заданий различных видов, стимулируют познавательную активность. С этой целью на своих уроках использую материал своей местности, использование которого служит решению общих задач обучения и воспитания учащихся, стоящих перед школой на современном этапе.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12395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Актуальность опыта</a:t>
            </a:r>
          </a:p>
        </p:txBody>
      </p:sp>
      <p:pic>
        <p:nvPicPr>
          <p:cNvPr id="5" name="Picture 10" descr="http://im4-tub.yandex.net/i?id=110073442&amp;tov=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211824" flipV="1">
            <a:off x="6053844" y="4357541"/>
            <a:ext cx="2522537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3648075" cy="981075"/>
          </a:xfrm>
        </p:spPr>
        <p:txBody>
          <a:bodyPr/>
          <a:lstStyle/>
          <a:p>
            <a:pPr algn="ctr">
              <a:defRPr/>
            </a:pPr>
            <a:r>
              <a:rPr lang="ru-RU" i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Противоречие:</a:t>
            </a:r>
            <a:endParaRPr lang="ru-RU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981200"/>
            <a:ext cx="7543800" cy="401955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 </a:t>
            </a:r>
            <a:r>
              <a:rPr lang="ru-RU" dirty="0" smtClean="0"/>
              <a:t>Таким образом, возникают противоречия между необходимостью повышать познавательную активность учащихся, и недостаточной технологической разработанностью процесса внедрения </a:t>
            </a:r>
            <a:r>
              <a:rPr lang="ru-RU" dirty="0" err="1" smtClean="0"/>
              <a:t>креведческого</a:t>
            </a:r>
            <a:r>
              <a:rPr lang="ru-RU" dirty="0" smtClean="0"/>
              <a:t> материала в урочную деятельность.</a:t>
            </a:r>
          </a:p>
          <a:p>
            <a:pPr>
              <a:buNone/>
            </a:pPr>
            <a:endParaRPr lang="ru-RU" dirty="0" smtClean="0"/>
          </a:p>
          <a:p>
            <a:pPr marL="0" indent="449263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00063"/>
            <a:ext cx="7543800" cy="785812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Ведущая педагогическая идея: </a:t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2643188"/>
            <a:ext cx="7543800" cy="250031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/>
              <a:t>В создании необходимых условий для использования </a:t>
            </a:r>
            <a:r>
              <a:rPr lang="ru-RU" sz="2400" dirty="0" err="1" smtClean="0"/>
              <a:t>межпредметных</a:t>
            </a:r>
            <a:r>
              <a:rPr lang="ru-RU" sz="2400" dirty="0" smtClean="0"/>
              <a:t> связей уроков биологии и географии с опорой на </a:t>
            </a:r>
            <a:r>
              <a:rPr lang="ru-RU" sz="2400" dirty="0" err="1" smtClean="0"/>
              <a:t>социокультурные</a:t>
            </a:r>
            <a:r>
              <a:rPr lang="ru-RU" sz="2400" dirty="0" smtClean="0"/>
              <a:t> и рекреационные ресурсы региона, района, своего села, которые способствуют развитию познавательной активности, мышления и творчества учащихся.</a:t>
            </a:r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Длительность работы над опытом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Начало становления опыта - 2008 год, когда школа включилась в эксперимент по использованию краеведческого материала в </a:t>
            </a:r>
            <a:r>
              <a:rPr lang="ru-RU" sz="2800" dirty="0" err="1" smtClean="0"/>
              <a:t>учебно</a:t>
            </a:r>
            <a:r>
              <a:rPr lang="ru-RU" sz="2800" dirty="0" smtClean="0"/>
              <a:t> – воспитательный процесс. Работа по данной проблеме продолжается и по настоящее время в 6-11 классах общеобразовательного учреждения.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6119</TotalTime>
  <Words>1168</Words>
  <Application>Microsoft Office PowerPoint</Application>
  <PresentationFormat>Экран (4:3)</PresentationFormat>
  <Paragraphs>237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Сумерки</vt:lpstr>
      <vt:lpstr>Слайд 1</vt:lpstr>
      <vt:lpstr>Слайд 2</vt:lpstr>
      <vt:lpstr>Условия возникновения опыта</vt:lpstr>
      <vt:lpstr>Результаты мониторинговых исследований  </vt:lpstr>
      <vt:lpstr> Цель педагогической деятельности:     </vt:lpstr>
      <vt:lpstr>Актуальность опыта</vt:lpstr>
      <vt:lpstr>Противоречие:</vt:lpstr>
      <vt:lpstr> Ведущая педагогическая идея:  </vt:lpstr>
      <vt:lpstr>Длительность работы над опытом</vt:lpstr>
      <vt:lpstr>Диапазон опыта </vt:lpstr>
      <vt:lpstr>Теоретическая база опыта</vt:lpstr>
      <vt:lpstr>Новизна опыта </vt:lpstr>
      <vt:lpstr>Цель опыта: </vt:lpstr>
      <vt:lpstr> Задачи по достижению цели опыта: </vt:lpstr>
      <vt:lpstr>Для эффективности использования краеведческого материала на уроке я придерживаюсь следующих условий:</vt:lpstr>
      <vt:lpstr> Методы организации учебной деятельности обучающихся: </vt:lpstr>
      <vt:lpstr> Формы учебной деятельности обучающихся: </vt:lpstr>
      <vt:lpstr>Типы экскурсий</vt:lpstr>
      <vt:lpstr>Слайд 19</vt:lpstr>
      <vt:lpstr>Результативность опыта  </vt:lpstr>
      <vt:lpstr>Мониторинг результативности учебной деятельности</vt:lpstr>
      <vt:lpstr>Результаты ЕГЭ по биологии</vt:lpstr>
      <vt:lpstr>Результаты экзаменов в новой форме по биологии в 2010-2011 уч.г: </vt:lpstr>
      <vt:lpstr>Результаты внеурочной деятельности (олимпиады) </vt:lpstr>
      <vt:lpstr>Слайд 25</vt:lpstr>
    </vt:vector>
  </TitlesOfParts>
  <Company>$$$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«Средняя общеобразовательная школа №3 с углубленным изучением отдельных предметов г.Строитель Яковлевского района Белгородской области»     Детская организация</dc:title>
  <dc:creator>*****</dc:creator>
  <cp:lastModifiedBy>Сергей</cp:lastModifiedBy>
  <cp:revision>583</cp:revision>
  <dcterms:created xsi:type="dcterms:W3CDTF">2006-05-17T16:14:10Z</dcterms:created>
  <dcterms:modified xsi:type="dcterms:W3CDTF">2014-12-10T17:36:56Z</dcterms:modified>
</cp:coreProperties>
</file>